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1.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21.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9.png" ContentType="image/png"/>
  <Override PartName="/ppt/media/image57.png" ContentType="image/png"/>
  <Override PartName="/ppt/media/image1.png" ContentType="image/png"/>
  <Override PartName="/ppt/media/image2.png" ContentType="image/png"/>
  <Override PartName="/ppt/media/image3.png" ContentType="image/png"/>
  <Override PartName="/ppt/media/image45.jpeg" ContentType="image/jpeg"/>
  <Override PartName="/ppt/media/image70.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2.png" ContentType="image/png"/>
  <Override PartName="/ppt/media/image19.jpeg" ContentType="image/jpeg"/>
  <Override PartName="/ppt/media/image20.png" ContentType="image/png"/>
  <Override PartName="/ppt/media/image58.jpeg" ContentType="image/jpeg"/>
  <Override PartName="/ppt/media/image21.png" ContentType="image/png"/>
  <Override PartName="/ppt/media/image44.gif" ContentType="image/gif"/>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59.jpeg" ContentType="image/jpe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60.jpeg" ContentType="image/jpeg"/>
  <Override PartName="/ppt/media/image53.png" ContentType="image/png"/>
  <Override PartName="/ppt/media/image54.png" ContentType="image/png"/>
  <Override PartName="/ppt/media/image55.png" ContentType="image/png"/>
  <Override PartName="/ppt/media/image56.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p:spPr>
        <p:txBody>
          <a:bodyPr lIns="0" rIns="0" tIns="0" bIns="0" anchor="ctr"/>
          <a:p>
            <a:r>
              <a:rPr b="0" lang="fr-FR" sz="1800" spc="-1" strike="noStrike">
                <a:solidFill>
                  <a:srgbClr val="000000"/>
                </a:solidFill>
                <a:latin typeface="Calibri"/>
              </a:rPr>
              <a:t>Folie mittels Klicken verschieben</a:t>
            </a:r>
            <a:endParaRPr b="0" lang="fr-FR" sz="1800" spc="-1" strike="noStrike">
              <a:solidFill>
                <a:srgbClr val="000000"/>
              </a:solidFill>
              <a:latin typeface="Calibri"/>
            </a:endParaRPr>
          </a:p>
        </p:txBody>
      </p:sp>
      <p:sp>
        <p:nvSpPr>
          <p:cNvPr id="83" name="PlaceHolder 2"/>
          <p:cNvSpPr>
            <a:spLocks noGrp="1"/>
          </p:cNvSpPr>
          <p:nvPr>
            <p:ph type="body"/>
          </p:nvPr>
        </p:nvSpPr>
        <p:spPr>
          <a:xfrm>
            <a:off x="756000" y="5078520"/>
            <a:ext cx="6047640" cy="4811040"/>
          </a:xfrm>
          <a:prstGeom prst="rect">
            <a:avLst/>
          </a:prstGeom>
        </p:spPr>
        <p:txBody>
          <a:bodyPr lIns="0" rIns="0" tIns="0" bIns="0"/>
          <a:p>
            <a:r>
              <a:rPr b="0" lang="de-DE" sz="2000" spc="-1" strike="noStrike">
                <a:latin typeface="Arial"/>
              </a:rPr>
              <a:t>Format der Notizen mittels Klicken bearbeiten</a:t>
            </a:r>
            <a:endParaRPr b="0" lang="de-DE" sz="2000" spc="-1" strike="noStrike">
              <a:latin typeface="Arial"/>
            </a:endParaRPr>
          </a:p>
        </p:txBody>
      </p:sp>
      <p:sp>
        <p:nvSpPr>
          <p:cNvPr id="84" name="PlaceHolder 3"/>
          <p:cNvSpPr>
            <a:spLocks noGrp="1"/>
          </p:cNvSpPr>
          <p:nvPr>
            <p:ph type="hdr"/>
          </p:nvPr>
        </p:nvSpPr>
        <p:spPr>
          <a:xfrm>
            <a:off x="0" y="0"/>
            <a:ext cx="3280680" cy="534240"/>
          </a:xfrm>
          <a:prstGeom prst="rect">
            <a:avLst/>
          </a:prstGeom>
        </p:spPr>
        <p:txBody>
          <a:bodyPr lIns="0" rIns="0" tIns="0" bIns="0"/>
          <a:p>
            <a:r>
              <a:rPr b="0" lang="de-DE" sz="1400" spc="-1" strike="noStrike">
                <a:latin typeface="Times New Roman"/>
              </a:rPr>
              <a:t> </a:t>
            </a:r>
            <a:endParaRPr b="0" lang="de-DE" sz="1400" spc="-1" strike="noStrike">
              <a:latin typeface="Times New Roman"/>
            </a:endParaRPr>
          </a:p>
        </p:txBody>
      </p:sp>
      <p:sp>
        <p:nvSpPr>
          <p:cNvPr id="85" name="PlaceHolder 4"/>
          <p:cNvSpPr>
            <a:spLocks noGrp="1"/>
          </p:cNvSpPr>
          <p:nvPr>
            <p:ph type="dt"/>
          </p:nvPr>
        </p:nvSpPr>
        <p:spPr>
          <a:xfrm>
            <a:off x="4278960" y="0"/>
            <a:ext cx="3280680" cy="534240"/>
          </a:xfrm>
          <a:prstGeom prst="rect">
            <a:avLst/>
          </a:prstGeom>
        </p:spPr>
        <p:txBody>
          <a:bodyPr lIns="0" rIns="0" tIns="0" bIns="0"/>
          <a:p>
            <a:pPr algn="r"/>
            <a:r>
              <a:rPr b="0" lang="de-DE" sz="1400" spc="-1" strike="noStrike">
                <a:latin typeface="Times New Roman"/>
              </a:rPr>
              <a:t> </a:t>
            </a:r>
            <a:endParaRPr b="0" lang="de-DE" sz="1400" spc="-1" strike="noStrike">
              <a:latin typeface="Times New Roman"/>
            </a:endParaRPr>
          </a:p>
        </p:txBody>
      </p:sp>
      <p:sp>
        <p:nvSpPr>
          <p:cNvPr id="86" name="PlaceHolder 5"/>
          <p:cNvSpPr>
            <a:spLocks noGrp="1"/>
          </p:cNvSpPr>
          <p:nvPr>
            <p:ph type="ftr"/>
          </p:nvPr>
        </p:nvSpPr>
        <p:spPr>
          <a:xfrm>
            <a:off x="0" y="10157400"/>
            <a:ext cx="3280680" cy="534240"/>
          </a:xfrm>
          <a:prstGeom prst="rect">
            <a:avLst/>
          </a:prstGeom>
        </p:spPr>
        <p:txBody>
          <a:bodyPr lIns="0" rIns="0" tIns="0" bIns="0" anchor="b"/>
          <a:p>
            <a:r>
              <a:rPr b="0" lang="de-DE" sz="1400" spc="-1" strike="noStrike">
                <a:latin typeface="Times New Roman"/>
              </a:rPr>
              <a:t> </a:t>
            </a:r>
            <a:endParaRPr b="0" lang="de-DE" sz="1400" spc="-1" strike="noStrike">
              <a:latin typeface="Times New Roman"/>
            </a:endParaRPr>
          </a:p>
        </p:txBody>
      </p:sp>
      <p:sp>
        <p:nvSpPr>
          <p:cNvPr id="87" name="PlaceHolder 6"/>
          <p:cNvSpPr>
            <a:spLocks noGrp="1"/>
          </p:cNvSpPr>
          <p:nvPr>
            <p:ph type="sldNum"/>
          </p:nvPr>
        </p:nvSpPr>
        <p:spPr>
          <a:xfrm>
            <a:off x="4278960" y="10157400"/>
            <a:ext cx="3280680" cy="534240"/>
          </a:xfrm>
          <a:prstGeom prst="rect">
            <a:avLst/>
          </a:prstGeom>
        </p:spPr>
        <p:txBody>
          <a:bodyPr lIns="0" rIns="0" tIns="0" bIns="0" anchor="b"/>
          <a:p>
            <a:pPr algn="r"/>
            <a:fld id="{C700755F-34C5-4200-8A1B-CDC0AEFBA707}" type="slidenum">
              <a:rPr b="0" lang="de-DE" sz="1400" spc="-1" strike="noStrike">
                <a:latin typeface="Times New Roman"/>
              </a:rPr>
              <a:t>1</a:t>
            </a:fld>
            <a:endParaRPr b="0" lang="de-D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hyperlink" Target="https://www.w3.org/community/csvw/" TargetMode="External"/><Relationship Id="rId2" Type="http://schemas.openxmlformats.org/officeDocument/2006/relationships/hyperlink" Target="https://www.w3.org/das/roadmap" TargetMode="External"/><Relationship Id="rId3" Type="http://schemas.openxmlformats.org/officeDocument/2006/relationships/slide" Target="../slides/slide29.xml"/><Relationship Id="rId4"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sldImg"/>
          </p:nvPr>
        </p:nvSpPr>
        <p:spPr>
          <a:xfrm>
            <a:off x="685800" y="1143000"/>
            <a:ext cx="5486040" cy="3085920"/>
          </a:xfrm>
          <a:prstGeom prst="rect">
            <a:avLst/>
          </a:prstGeom>
        </p:spPr>
      </p:sp>
      <p:sp>
        <p:nvSpPr>
          <p:cNvPr id="344"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45" name="TextShape 3"/>
          <p:cNvSpPr txBox="1"/>
          <p:nvPr/>
        </p:nvSpPr>
        <p:spPr>
          <a:xfrm>
            <a:off x="3884760" y="8685360"/>
            <a:ext cx="2971440" cy="458280"/>
          </a:xfrm>
          <a:prstGeom prst="rect">
            <a:avLst/>
          </a:prstGeom>
          <a:noFill/>
          <a:ln>
            <a:noFill/>
          </a:ln>
        </p:spPr>
        <p:txBody>
          <a:bodyPr anchor="b"/>
          <a:p>
            <a:pPr algn="r">
              <a:lnSpc>
                <a:spcPct val="100000"/>
              </a:lnSpc>
            </a:pPr>
            <a:fld id="{E0E98D99-2153-4C5D-88F1-F74604351312}"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sldImg"/>
          </p:nvPr>
        </p:nvSpPr>
        <p:spPr>
          <a:xfrm>
            <a:off x="685800" y="1143000"/>
            <a:ext cx="5486040" cy="3085920"/>
          </a:xfrm>
          <a:prstGeom prst="rect">
            <a:avLst/>
          </a:prstGeom>
        </p:spPr>
      </p:sp>
      <p:sp>
        <p:nvSpPr>
          <p:cNvPr id="347"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48" name="TextShape 3"/>
          <p:cNvSpPr txBox="1"/>
          <p:nvPr/>
        </p:nvSpPr>
        <p:spPr>
          <a:xfrm>
            <a:off x="3884760" y="8685360"/>
            <a:ext cx="2971440" cy="458280"/>
          </a:xfrm>
          <a:prstGeom prst="rect">
            <a:avLst/>
          </a:prstGeom>
          <a:noFill/>
          <a:ln>
            <a:noFill/>
          </a:ln>
        </p:spPr>
        <p:txBody>
          <a:bodyPr anchor="b"/>
          <a:p>
            <a:pPr algn="r">
              <a:lnSpc>
                <a:spcPct val="100000"/>
              </a:lnSpc>
            </a:pPr>
            <a:fld id="{BE1C932C-34BC-4A34-996E-7381958E5849}"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685800" y="1143000"/>
            <a:ext cx="5486040" cy="3085920"/>
          </a:xfrm>
          <a:prstGeom prst="rect">
            <a:avLst/>
          </a:prstGeom>
        </p:spPr>
      </p:sp>
      <p:sp>
        <p:nvSpPr>
          <p:cNvPr id="350"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51" name="TextShape 3"/>
          <p:cNvSpPr txBox="1"/>
          <p:nvPr/>
        </p:nvSpPr>
        <p:spPr>
          <a:xfrm>
            <a:off x="3884760" y="8685360"/>
            <a:ext cx="2971440" cy="458280"/>
          </a:xfrm>
          <a:prstGeom prst="rect">
            <a:avLst/>
          </a:prstGeom>
          <a:noFill/>
          <a:ln>
            <a:noFill/>
          </a:ln>
        </p:spPr>
        <p:txBody>
          <a:bodyPr anchor="b"/>
          <a:p>
            <a:pPr algn="r">
              <a:lnSpc>
                <a:spcPct val="100000"/>
              </a:lnSpc>
            </a:pPr>
            <a:fld id="{890DAF44-4B86-4A54-A919-5A5F50B4E071}"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685800" y="1143000"/>
            <a:ext cx="5486040" cy="3085920"/>
          </a:xfrm>
          <a:prstGeom prst="rect">
            <a:avLst/>
          </a:prstGeom>
        </p:spPr>
      </p:sp>
      <p:sp>
        <p:nvSpPr>
          <p:cNvPr id="320"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21" name="TextShape 3"/>
          <p:cNvSpPr txBox="1"/>
          <p:nvPr/>
        </p:nvSpPr>
        <p:spPr>
          <a:xfrm>
            <a:off x="3884760" y="8685360"/>
            <a:ext cx="2971440" cy="458280"/>
          </a:xfrm>
          <a:prstGeom prst="rect">
            <a:avLst/>
          </a:prstGeom>
          <a:noFill/>
          <a:ln>
            <a:noFill/>
          </a:ln>
        </p:spPr>
        <p:txBody>
          <a:bodyPr anchor="b"/>
          <a:p>
            <a:pPr algn="r">
              <a:lnSpc>
                <a:spcPct val="100000"/>
              </a:lnSpc>
            </a:pPr>
            <a:fld id="{7BFB3057-C309-4211-96F6-93B20F215C67}"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sldImg"/>
          </p:nvPr>
        </p:nvSpPr>
        <p:spPr>
          <a:xfrm>
            <a:off x="685800" y="1143000"/>
            <a:ext cx="5486040" cy="3085920"/>
          </a:xfrm>
          <a:prstGeom prst="rect">
            <a:avLst/>
          </a:prstGeom>
        </p:spPr>
      </p:sp>
      <p:sp>
        <p:nvSpPr>
          <p:cNvPr id="353"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54" name="TextShape 3"/>
          <p:cNvSpPr txBox="1"/>
          <p:nvPr/>
        </p:nvSpPr>
        <p:spPr>
          <a:xfrm>
            <a:off x="3884760" y="8685360"/>
            <a:ext cx="2971440" cy="458280"/>
          </a:xfrm>
          <a:prstGeom prst="rect">
            <a:avLst/>
          </a:prstGeom>
          <a:noFill/>
          <a:ln>
            <a:noFill/>
          </a:ln>
        </p:spPr>
        <p:txBody>
          <a:bodyPr anchor="b"/>
          <a:p>
            <a:pPr algn="r">
              <a:lnSpc>
                <a:spcPct val="100000"/>
              </a:lnSpc>
            </a:pPr>
            <a:fld id="{70CF02EF-5BEE-43D6-B475-5E52F0A7CCE0}"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sldImg"/>
          </p:nvPr>
        </p:nvSpPr>
        <p:spPr>
          <a:xfrm>
            <a:off x="685800" y="1143000"/>
            <a:ext cx="5486040" cy="3085920"/>
          </a:xfrm>
          <a:prstGeom prst="rect">
            <a:avLst/>
          </a:prstGeom>
        </p:spPr>
      </p:sp>
      <p:sp>
        <p:nvSpPr>
          <p:cNvPr id="356"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de-DE" sz="2000" spc="-1" strike="noStrike">
                <a:latin typeface="Arial"/>
              </a:rPr>
              <a:t>http://schemas.opengis.net/</a:t>
            </a:r>
            <a:endParaRPr b="0" lang="de-DE" sz="2000" spc="-1" strike="noStrike">
              <a:latin typeface="Arial"/>
            </a:endParaRPr>
          </a:p>
        </p:txBody>
      </p:sp>
      <p:sp>
        <p:nvSpPr>
          <p:cNvPr id="357" name="TextShape 3"/>
          <p:cNvSpPr txBox="1"/>
          <p:nvPr/>
        </p:nvSpPr>
        <p:spPr>
          <a:xfrm>
            <a:off x="3884760" y="8685360"/>
            <a:ext cx="2971440" cy="458280"/>
          </a:xfrm>
          <a:prstGeom prst="rect">
            <a:avLst/>
          </a:prstGeom>
          <a:noFill/>
          <a:ln>
            <a:noFill/>
          </a:ln>
        </p:spPr>
        <p:txBody>
          <a:bodyPr anchor="b"/>
          <a:p>
            <a:pPr algn="r">
              <a:lnSpc>
                <a:spcPct val="100000"/>
              </a:lnSpc>
            </a:pPr>
            <a:fld id="{59B41C40-DE62-4F40-A9DE-B831F676CD4C}"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sldImg"/>
          </p:nvPr>
        </p:nvSpPr>
        <p:spPr>
          <a:xfrm>
            <a:off x="685800" y="1143000"/>
            <a:ext cx="5486040" cy="3085920"/>
          </a:xfrm>
          <a:prstGeom prst="rect">
            <a:avLst/>
          </a:prstGeom>
        </p:spPr>
      </p:sp>
      <p:sp>
        <p:nvSpPr>
          <p:cNvPr id="359"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60" name="TextShape 3"/>
          <p:cNvSpPr txBox="1"/>
          <p:nvPr/>
        </p:nvSpPr>
        <p:spPr>
          <a:xfrm>
            <a:off x="3884760" y="8685360"/>
            <a:ext cx="2971440" cy="458280"/>
          </a:xfrm>
          <a:prstGeom prst="rect">
            <a:avLst/>
          </a:prstGeom>
          <a:noFill/>
          <a:ln>
            <a:noFill/>
          </a:ln>
        </p:spPr>
        <p:txBody>
          <a:bodyPr anchor="b"/>
          <a:p>
            <a:pPr algn="r">
              <a:lnSpc>
                <a:spcPct val="100000"/>
              </a:lnSpc>
            </a:pPr>
            <a:fld id="{818AE8D0-6844-4DA3-ACD2-2BFB6AB8AD6B}"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sldImg"/>
          </p:nvPr>
        </p:nvSpPr>
        <p:spPr>
          <a:xfrm>
            <a:off x="685800" y="1143000"/>
            <a:ext cx="5486040" cy="3085920"/>
          </a:xfrm>
          <a:prstGeom prst="rect">
            <a:avLst/>
          </a:prstGeom>
        </p:spPr>
      </p:sp>
      <p:sp>
        <p:nvSpPr>
          <p:cNvPr id="362"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de-DE" sz="2000" spc="-1" strike="noStrike">
                <a:latin typeface="Arial"/>
              </a:rPr>
              <a:t>https://www.w3.org/2017/12/odi-study/#rdf </a:t>
            </a:r>
            <a:endParaRPr b="0" lang="de-DE" sz="2000" spc="-1" strike="noStrike">
              <a:latin typeface="Arial"/>
            </a:endParaRPr>
          </a:p>
          <a:p>
            <a:pPr marL="216000" indent="-216000">
              <a:lnSpc>
                <a:spcPct val="100000"/>
              </a:lnSpc>
            </a:pPr>
            <a:endParaRPr b="0" lang="de-DE" sz="2000" spc="-1" strike="noStrike">
              <a:latin typeface="Arial"/>
            </a:endParaRPr>
          </a:p>
          <a:p>
            <a:pPr marL="216000" indent="-216000">
              <a:lnSpc>
                <a:spcPct val="100000"/>
              </a:lnSpc>
            </a:pPr>
            <a:r>
              <a:rPr b="0" lang="de-DE" sz="2000" spc="-1" strike="noStrike">
                <a:latin typeface="Arial"/>
              </a:rPr>
              <a:t>CSVW - </a:t>
            </a:r>
            <a:r>
              <a:rPr b="0" lang="de-DE" sz="1200" spc="-1" strike="noStrike" u="sng">
                <a:solidFill>
                  <a:srgbClr val="000000"/>
                </a:solidFill>
                <a:uFillTx/>
                <a:latin typeface="+mn-lt"/>
                <a:ea typeface="+mn-ea"/>
                <a:hlinkClick r:id="rId1"/>
              </a:rPr>
              <a:t>https://www.w3.org/community/csvw/</a:t>
            </a:r>
            <a:r>
              <a:rPr b="0" lang="de-DE" sz="1200" spc="-1" strike="noStrike" u="sng">
                <a:solidFill>
                  <a:srgbClr val="000000"/>
                </a:solidFill>
                <a:uFillTx/>
                <a:latin typeface="+mn-lt"/>
                <a:ea typeface="+mn-ea"/>
              </a:rPr>
              <a:t> </a:t>
            </a:r>
            <a:endParaRPr b="0" lang="de-DE" sz="1200" spc="-1" strike="noStrike">
              <a:latin typeface="Arial"/>
            </a:endParaRPr>
          </a:p>
          <a:p>
            <a:pPr marL="216000" indent="-216000">
              <a:lnSpc>
                <a:spcPct val="100000"/>
              </a:lnSpc>
            </a:pPr>
            <a:r>
              <a:rPr b="0" lang="de-DE" sz="2000" spc="-1" strike="noStrike">
                <a:solidFill>
                  <a:srgbClr val="000000"/>
                </a:solidFill>
                <a:latin typeface="+mn-lt"/>
                <a:ea typeface="+mn-ea"/>
              </a:rPr>
              <a:t>Devices and Sensors WG</a:t>
            </a:r>
            <a:endParaRPr b="0" lang="de-DE" sz="2000" spc="-1" strike="noStrike">
              <a:latin typeface="Arial"/>
            </a:endParaRPr>
          </a:p>
          <a:p>
            <a:pPr marL="216000" indent="-216000">
              <a:lnSpc>
                <a:spcPct val="100000"/>
              </a:lnSpc>
            </a:pPr>
            <a:r>
              <a:rPr b="0" lang="de-DE" sz="2000" spc="-1" strike="noStrike" u="sng">
                <a:solidFill>
                  <a:srgbClr val="000000"/>
                </a:solidFill>
                <a:uFillTx/>
                <a:latin typeface="+mn-lt"/>
                <a:ea typeface="+mn-ea"/>
                <a:hlinkClick r:id="rId2"/>
              </a:rPr>
              <a:t>https://www.w3.org/das/roadmap</a:t>
            </a:r>
            <a:r>
              <a:rPr b="0" lang="de-DE" sz="2000" spc="-1" strike="noStrike">
                <a:solidFill>
                  <a:srgbClr val="000000"/>
                </a:solidFill>
                <a:latin typeface="+mn-lt"/>
                <a:ea typeface="+mn-ea"/>
              </a:rPr>
              <a:t> </a:t>
            </a:r>
            <a:endParaRPr b="0" lang="de-DE" sz="2000" spc="-1" strike="noStrike">
              <a:latin typeface="Arial"/>
            </a:endParaRPr>
          </a:p>
          <a:p>
            <a:pPr marL="216000" indent="-216000">
              <a:lnSpc>
                <a:spcPct val="100000"/>
              </a:lnSpc>
            </a:pPr>
            <a:r>
              <a:rPr b="0" lang="de-DE" sz="2000" spc="-1" strike="noStrike">
                <a:solidFill>
                  <a:srgbClr val="000000"/>
                </a:solidFill>
                <a:latin typeface="+mn-lt"/>
                <a:ea typeface="+mn-ea"/>
              </a:rPr>
              <a:t>Web of Things</a:t>
            </a:r>
            <a:endParaRPr b="0" lang="de-DE" sz="2000" spc="-1" strike="noStrike">
              <a:latin typeface="Arial"/>
            </a:endParaRPr>
          </a:p>
          <a:p>
            <a:pPr marL="216000" indent="-216000">
              <a:lnSpc>
                <a:spcPct val="100000"/>
              </a:lnSpc>
            </a:pPr>
            <a:r>
              <a:rPr b="0" lang="de-DE" sz="2000" spc="-1" strike="noStrike">
                <a:solidFill>
                  <a:srgbClr val="000000"/>
                </a:solidFill>
                <a:latin typeface="+mn-lt"/>
                <a:ea typeface="+mn-ea"/>
              </a:rPr>
              <a:t>WoT &amp; OGC Sensorthings API</a:t>
            </a:r>
            <a:endParaRPr b="0" lang="de-DE" sz="2000" spc="-1" strike="noStrike">
              <a:latin typeface="Arial"/>
            </a:endParaRPr>
          </a:p>
          <a:p>
            <a:pPr marL="216000" indent="-216000">
              <a:lnSpc>
                <a:spcPct val="100000"/>
              </a:lnSpc>
            </a:pPr>
            <a:r>
              <a:rPr b="0" lang="de-DE" sz="2000" spc="-1" strike="noStrike">
                <a:solidFill>
                  <a:srgbClr val="000000"/>
                </a:solidFill>
                <a:latin typeface="+mn-lt"/>
                <a:ea typeface="+mn-ea"/>
              </a:rPr>
              <a:t>JSON-LD</a:t>
            </a:r>
            <a:endParaRPr b="0" lang="de-DE" sz="2000" spc="-1" strike="noStrike">
              <a:latin typeface="Arial"/>
            </a:endParaRPr>
          </a:p>
          <a:p>
            <a:pPr marL="216000" indent="-216000">
              <a:lnSpc>
                <a:spcPct val="100000"/>
              </a:lnSpc>
            </a:pPr>
            <a:endParaRPr b="0" lang="de-DE" sz="2000" spc="-1" strike="noStrike">
              <a:latin typeface="Arial"/>
            </a:endParaRPr>
          </a:p>
          <a:p>
            <a:pPr marL="216000" indent="-216000">
              <a:lnSpc>
                <a:spcPct val="100000"/>
              </a:lnSpc>
            </a:pPr>
            <a:r>
              <a:rPr b="0" lang="de-DE" sz="2000" spc="-1" strike="noStrike">
                <a:solidFill>
                  <a:srgbClr val="000000"/>
                </a:solidFill>
                <a:latin typeface="+mn-lt"/>
                <a:ea typeface="+mn-ea"/>
              </a:rPr>
              <a:t>Spatial Data on the Web IG</a:t>
            </a:r>
            <a:endParaRPr b="0" lang="de-DE" sz="2000" spc="-1" strike="noStrike">
              <a:latin typeface="Arial"/>
            </a:endParaRPr>
          </a:p>
          <a:p>
            <a:pPr marL="216000" indent="-216000">
              <a:lnSpc>
                <a:spcPct val="100000"/>
              </a:lnSpc>
            </a:pPr>
            <a:r>
              <a:rPr b="0" lang="de-DE" sz="2000" spc="-1" strike="noStrike">
                <a:solidFill>
                  <a:srgbClr val="000000"/>
                </a:solidFill>
                <a:latin typeface="+mn-lt"/>
                <a:ea typeface="+mn-ea"/>
              </a:rPr>
              <a:t>CityJSON</a:t>
            </a:r>
            <a:endParaRPr b="0" lang="de-DE" sz="2000" spc="-1" strike="noStrike">
              <a:latin typeface="Arial"/>
            </a:endParaRPr>
          </a:p>
          <a:p>
            <a:pPr marL="216000" indent="-216000">
              <a:lnSpc>
                <a:spcPct val="100000"/>
              </a:lnSpc>
            </a:pPr>
            <a:r>
              <a:rPr b="0" lang="de-DE" sz="2000" spc="-1" strike="noStrike">
                <a:solidFill>
                  <a:srgbClr val="000000"/>
                </a:solidFill>
                <a:latin typeface="+mn-lt"/>
                <a:ea typeface="+mn-ea"/>
              </a:rPr>
              <a:t>CovJSON</a:t>
            </a:r>
            <a:endParaRPr b="0" lang="de-DE" sz="2000" spc="-1" strike="noStrike">
              <a:latin typeface="Arial"/>
            </a:endParaRPr>
          </a:p>
          <a:p>
            <a:pPr marL="216000" indent="-216000">
              <a:lnSpc>
                <a:spcPct val="100000"/>
              </a:lnSpc>
            </a:pPr>
            <a:r>
              <a:rPr b="0" lang="de-DE" sz="2000" spc="-1" strike="noStrike">
                <a:solidFill>
                  <a:srgbClr val="000000"/>
                </a:solidFill>
                <a:latin typeface="+mn-lt"/>
                <a:ea typeface="+mn-ea"/>
              </a:rPr>
              <a:t>SSN extensions</a:t>
            </a:r>
            <a:endParaRPr b="0" lang="de-DE" sz="2000" spc="-1" strike="noStrike">
              <a:latin typeface="Arial"/>
            </a:endParaRPr>
          </a:p>
          <a:p>
            <a:pPr marL="216000" indent="-216000">
              <a:lnSpc>
                <a:spcPct val="100000"/>
              </a:lnSpc>
            </a:pPr>
            <a:r>
              <a:rPr b="0" lang="de-DE" sz="2000" spc="-1" strike="noStrike">
                <a:solidFill>
                  <a:srgbClr val="000000"/>
                </a:solidFill>
                <a:latin typeface="+mn-lt"/>
                <a:ea typeface="+mn-ea"/>
              </a:rPr>
              <a:t>SSN / SOSA</a:t>
            </a:r>
            <a:endParaRPr b="0" lang="de-DE" sz="2000" spc="-1" strike="noStrike">
              <a:latin typeface="Arial"/>
            </a:endParaRPr>
          </a:p>
          <a:p>
            <a:pPr marL="216000" indent="-216000">
              <a:lnSpc>
                <a:spcPct val="100000"/>
              </a:lnSpc>
            </a:pPr>
            <a:r>
              <a:rPr b="0" lang="de-DE" sz="2000" spc="-1" strike="noStrike">
                <a:solidFill>
                  <a:srgbClr val="000000"/>
                </a:solidFill>
                <a:latin typeface="+mn-lt"/>
                <a:ea typeface="+mn-ea"/>
              </a:rPr>
              <a:t>Web of Things IG</a:t>
            </a:r>
            <a:endParaRPr b="0" lang="de-DE" sz="2000" spc="-1" strike="noStrike">
              <a:latin typeface="Arial"/>
            </a:endParaRPr>
          </a:p>
          <a:p>
            <a:pPr marL="216000" indent="-216000">
              <a:lnSpc>
                <a:spcPct val="100000"/>
              </a:lnSpc>
            </a:pPr>
            <a:endParaRPr b="0" lang="de-DE" sz="2000" spc="-1" strike="noStrike">
              <a:latin typeface="Arial"/>
            </a:endParaRPr>
          </a:p>
        </p:txBody>
      </p:sp>
      <p:sp>
        <p:nvSpPr>
          <p:cNvPr id="363" name="TextShape 3"/>
          <p:cNvSpPr txBox="1"/>
          <p:nvPr/>
        </p:nvSpPr>
        <p:spPr>
          <a:xfrm>
            <a:off x="3884760" y="8685360"/>
            <a:ext cx="2971440" cy="458280"/>
          </a:xfrm>
          <a:prstGeom prst="rect">
            <a:avLst/>
          </a:prstGeom>
          <a:noFill/>
          <a:ln>
            <a:noFill/>
          </a:ln>
        </p:spPr>
        <p:txBody>
          <a:bodyPr anchor="b"/>
          <a:p>
            <a:pPr algn="r">
              <a:lnSpc>
                <a:spcPct val="100000"/>
              </a:lnSpc>
            </a:pPr>
            <a:fld id="{F14B8C60-5199-496C-B89D-7DF7F416A6CA}"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85800" y="1143000"/>
            <a:ext cx="5486040" cy="3085920"/>
          </a:xfrm>
          <a:prstGeom prst="rect">
            <a:avLst/>
          </a:prstGeom>
        </p:spPr>
      </p:sp>
      <p:sp>
        <p:nvSpPr>
          <p:cNvPr id="323"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24" name="TextShape 3"/>
          <p:cNvSpPr txBox="1"/>
          <p:nvPr/>
        </p:nvSpPr>
        <p:spPr>
          <a:xfrm>
            <a:off x="3884760" y="8685360"/>
            <a:ext cx="2971440" cy="458280"/>
          </a:xfrm>
          <a:prstGeom prst="rect">
            <a:avLst/>
          </a:prstGeom>
          <a:noFill/>
          <a:ln>
            <a:noFill/>
          </a:ln>
        </p:spPr>
        <p:txBody>
          <a:bodyPr anchor="b"/>
          <a:p>
            <a:pPr algn="r">
              <a:lnSpc>
                <a:spcPct val="100000"/>
              </a:lnSpc>
            </a:pPr>
            <a:fld id="{916EF333-35AA-447E-AA58-DE4B7C2EB3C7}"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sldImg"/>
          </p:nvPr>
        </p:nvSpPr>
        <p:spPr>
          <a:xfrm>
            <a:off x="685800" y="1143000"/>
            <a:ext cx="5486040" cy="3085920"/>
          </a:xfrm>
          <a:prstGeom prst="rect">
            <a:avLst/>
          </a:prstGeom>
        </p:spPr>
      </p:sp>
      <p:sp>
        <p:nvSpPr>
          <p:cNvPr id="365" name="PlaceHolder 2"/>
          <p:cNvSpPr>
            <a:spLocks noGrp="1"/>
          </p:cNvSpPr>
          <p:nvPr>
            <p:ph type="body"/>
          </p:nvPr>
        </p:nvSpPr>
        <p:spPr>
          <a:xfrm>
            <a:off x="685800" y="4400640"/>
            <a:ext cx="5486040" cy="3600000"/>
          </a:xfrm>
          <a:prstGeom prst="rect">
            <a:avLst/>
          </a:prstGeom>
        </p:spPr>
        <p:txBody>
          <a:bodyPr/>
          <a:p>
            <a:pPr>
              <a:lnSpc>
                <a:spcPct val="100000"/>
              </a:lnSpc>
            </a:pPr>
            <a:r>
              <a:rPr b="0" lang="de-DE" sz="2000" spc="-1" strike="noStrike">
                <a:latin typeface="Arial"/>
              </a:rPr>
              <a:t>four of the main developers of SAREF are members of LBD-CG</a:t>
            </a:r>
            <a:endParaRPr b="0" lang="de-DE" sz="2000" spc="-1" strike="noStrike">
              <a:latin typeface="Arial"/>
            </a:endParaRPr>
          </a:p>
          <a:p>
            <a:pPr>
              <a:lnSpc>
                <a:spcPct val="100000"/>
              </a:lnSpc>
            </a:pPr>
            <a:endParaRPr b="0" lang="de-DE" sz="2000" spc="-1" strike="noStrike">
              <a:latin typeface="Arial"/>
            </a:endParaRPr>
          </a:p>
        </p:txBody>
      </p:sp>
      <p:sp>
        <p:nvSpPr>
          <p:cNvPr id="366" name="TextShape 3"/>
          <p:cNvSpPr txBox="1"/>
          <p:nvPr/>
        </p:nvSpPr>
        <p:spPr>
          <a:xfrm>
            <a:off x="3884760" y="8685360"/>
            <a:ext cx="2971440" cy="458280"/>
          </a:xfrm>
          <a:prstGeom prst="rect">
            <a:avLst/>
          </a:prstGeom>
          <a:noFill/>
          <a:ln>
            <a:noFill/>
          </a:ln>
        </p:spPr>
        <p:txBody>
          <a:bodyPr anchor="b"/>
          <a:p>
            <a:pPr algn="r">
              <a:lnSpc>
                <a:spcPct val="100000"/>
              </a:lnSpc>
            </a:pPr>
            <a:fld id="{9FFD7679-1785-4160-B16F-670627C7903C}"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685800" y="1143000"/>
            <a:ext cx="5486040" cy="3085920"/>
          </a:xfrm>
          <a:prstGeom prst="rect">
            <a:avLst/>
          </a:prstGeom>
        </p:spPr>
      </p:sp>
      <p:sp>
        <p:nvSpPr>
          <p:cNvPr id="326"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27" name="TextShape 3"/>
          <p:cNvSpPr txBox="1"/>
          <p:nvPr/>
        </p:nvSpPr>
        <p:spPr>
          <a:xfrm>
            <a:off x="3884760" y="8685360"/>
            <a:ext cx="2971440" cy="458280"/>
          </a:xfrm>
          <a:prstGeom prst="rect">
            <a:avLst/>
          </a:prstGeom>
          <a:noFill/>
          <a:ln>
            <a:noFill/>
          </a:ln>
        </p:spPr>
        <p:txBody>
          <a:bodyPr anchor="b"/>
          <a:p>
            <a:pPr algn="r">
              <a:lnSpc>
                <a:spcPct val="100000"/>
              </a:lnSpc>
            </a:pPr>
            <a:fld id="{F57EC22E-ED67-4EBF-9480-AD64E8D90493}"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685800" y="1143000"/>
            <a:ext cx="5486040" cy="3085920"/>
          </a:xfrm>
          <a:prstGeom prst="rect">
            <a:avLst/>
          </a:prstGeom>
        </p:spPr>
      </p:sp>
      <p:sp>
        <p:nvSpPr>
          <p:cNvPr id="329"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30" name="TextShape 3"/>
          <p:cNvSpPr txBox="1"/>
          <p:nvPr/>
        </p:nvSpPr>
        <p:spPr>
          <a:xfrm>
            <a:off x="3884760" y="8685360"/>
            <a:ext cx="2971440" cy="458280"/>
          </a:xfrm>
          <a:prstGeom prst="rect">
            <a:avLst/>
          </a:prstGeom>
          <a:noFill/>
          <a:ln>
            <a:noFill/>
          </a:ln>
        </p:spPr>
        <p:txBody>
          <a:bodyPr anchor="b"/>
          <a:p>
            <a:pPr algn="r">
              <a:lnSpc>
                <a:spcPct val="100000"/>
              </a:lnSpc>
            </a:pPr>
            <a:fld id="{19DFB3AE-C4B8-4266-9A52-5D8EA2E95CB2}"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685800" y="1143000"/>
            <a:ext cx="5486040" cy="3085920"/>
          </a:xfrm>
          <a:prstGeom prst="rect">
            <a:avLst/>
          </a:prstGeom>
        </p:spPr>
      </p:sp>
      <p:sp>
        <p:nvSpPr>
          <p:cNvPr id="332"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33" name="TextShape 3"/>
          <p:cNvSpPr txBox="1"/>
          <p:nvPr/>
        </p:nvSpPr>
        <p:spPr>
          <a:xfrm>
            <a:off x="3884760" y="8685360"/>
            <a:ext cx="2971440" cy="458280"/>
          </a:xfrm>
          <a:prstGeom prst="rect">
            <a:avLst/>
          </a:prstGeom>
          <a:noFill/>
          <a:ln>
            <a:noFill/>
          </a:ln>
        </p:spPr>
        <p:txBody>
          <a:bodyPr anchor="b"/>
          <a:p>
            <a:pPr algn="r">
              <a:lnSpc>
                <a:spcPct val="100000"/>
              </a:lnSpc>
            </a:pPr>
            <a:fld id="{76F596A9-31D6-46EC-8892-AC0519CBF578}"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685800" y="1143000"/>
            <a:ext cx="5486040" cy="3085920"/>
          </a:xfrm>
          <a:prstGeom prst="rect">
            <a:avLst/>
          </a:prstGeom>
        </p:spPr>
      </p:sp>
      <p:sp>
        <p:nvSpPr>
          <p:cNvPr id="335"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36" name="TextShape 3"/>
          <p:cNvSpPr txBox="1"/>
          <p:nvPr/>
        </p:nvSpPr>
        <p:spPr>
          <a:xfrm>
            <a:off x="3884760" y="8685360"/>
            <a:ext cx="2971440" cy="458280"/>
          </a:xfrm>
          <a:prstGeom prst="rect">
            <a:avLst/>
          </a:prstGeom>
          <a:noFill/>
          <a:ln>
            <a:noFill/>
          </a:ln>
        </p:spPr>
        <p:txBody>
          <a:bodyPr anchor="b"/>
          <a:p>
            <a:pPr algn="r">
              <a:lnSpc>
                <a:spcPct val="100000"/>
              </a:lnSpc>
            </a:pPr>
            <a:fld id="{2A78B333-70CB-45CF-929D-B1C78A8421CD}"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685800" y="1143000"/>
            <a:ext cx="5486040" cy="3085920"/>
          </a:xfrm>
          <a:prstGeom prst="rect">
            <a:avLst/>
          </a:prstGeom>
        </p:spPr>
      </p:sp>
      <p:sp>
        <p:nvSpPr>
          <p:cNvPr id="338"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39" name="TextShape 3"/>
          <p:cNvSpPr txBox="1"/>
          <p:nvPr/>
        </p:nvSpPr>
        <p:spPr>
          <a:xfrm>
            <a:off x="3884760" y="8685360"/>
            <a:ext cx="2971440" cy="458280"/>
          </a:xfrm>
          <a:prstGeom prst="rect">
            <a:avLst/>
          </a:prstGeom>
          <a:noFill/>
          <a:ln>
            <a:noFill/>
          </a:ln>
        </p:spPr>
        <p:txBody>
          <a:bodyPr anchor="b"/>
          <a:p>
            <a:pPr algn="r">
              <a:lnSpc>
                <a:spcPct val="100000"/>
              </a:lnSpc>
            </a:pPr>
            <a:fld id="{4BEB4308-DA47-4129-817A-55F38DE414BE}"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685800" y="1143000"/>
            <a:ext cx="5486040" cy="3085920"/>
          </a:xfrm>
          <a:prstGeom prst="rect">
            <a:avLst/>
          </a:prstGeom>
        </p:spPr>
      </p:sp>
      <p:sp>
        <p:nvSpPr>
          <p:cNvPr id="341" name="PlaceHolder 2"/>
          <p:cNvSpPr>
            <a:spLocks noGrp="1"/>
          </p:cNvSpPr>
          <p:nvPr>
            <p:ph type="body"/>
          </p:nvPr>
        </p:nvSpPr>
        <p:spPr>
          <a:xfrm>
            <a:off x="685800" y="4400640"/>
            <a:ext cx="5486040" cy="3600000"/>
          </a:xfrm>
          <a:prstGeom prst="rect">
            <a:avLst/>
          </a:prstGeom>
        </p:spPr>
        <p:txBody>
          <a:bodyPr/>
          <a:p>
            <a:endParaRPr b="0" lang="de-DE" sz="2000" spc="-1" strike="noStrike">
              <a:latin typeface="Arial"/>
            </a:endParaRPr>
          </a:p>
        </p:txBody>
      </p:sp>
      <p:sp>
        <p:nvSpPr>
          <p:cNvPr id="342" name="TextShape 3"/>
          <p:cNvSpPr txBox="1"/>
          <p:nvPr/>
        </p:nvSpPr>
        <p:spPr>
          <a:xfrm>
            <a:off x="3884760" y="8685360"/>
            <a:ext cx="2971440" cy="458280"/>
          </a:xfrm>
          <a:prstGeom prst="rect">
            <a:avLst/>
          </a:prstGeom>
          <a:noFill/>
          <a:ln>
            <a:noFill/>
          </a:ln>
        </p:spPr>
        <p:txBody>
          <a:bodyPr anchor="b"/>
          <a:p>
            <a:pPr algn="r">
              <a:lnSpc>
                <a:spcPct val="100000"/>
              </a:lnSpc>
            </a:pPr>
            <a:fld id="{BEC4768E-35C2-4F54-A346-1ECC7740F5A1}" type="slidenum">
              <a:rPr b="0" lang="de-DE" sz="1200" spc="-1" strike="noStrike">
                <a:solidFill>
                  <a:srgbClr val="000000"/>
                </a:solidFill>
                <a:latin typeface="+mn-lt"/>
                <a:ea typeface="+mn-ea"/>
              </a:rPr>
              <a:t>1</a:t>
            </a:fld>
            <a:endParaRPr b="0" lang="de-DE"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de-D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38960" y="150120"/>
            <a:ext cx="10648440" cy="9015840"/>
          </a:xfrm>
          <a:prstGeom prst="rect">
            <a:avLst/>
          </a:prstGeom>
        </p:spPr>
        <p:txBody>
          <a:bodyPr lIns="0" rIns="0" tIns="0" bIns="0" anchor="ctr"/>
          <a:p>
            <a:pPr algn="ctr"/>
            <a:endParaRPr b="0" lang="de-D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de-D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38960" y="150120"/>
            <a:ext cx="10648440" cy="9015840"/>
          </a:xfrm>
          <a:prstGeom prst="rect">
            <a:avLst/>
          </a:prstGeom>
        </p:spPr>
        <p:txBody>
          <a:bodyPr lIns="0" rIns="0" tIns="0" bIns="0" anchor="ctr"/>
          <a:p>
            <a:pPr algn="ctr"/>
            <a:endParaRPr b="0" lang="de-D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38960" y="150120"/>
            <a:ext cx="10648440" cy="1944720"/>
          </a:xfrm>
          <a:prstGeom prst="rect">
            <a:avLst/>
          </a:prstGeom>
        </p:spPr>
        <p:txBody>
          <a:bodyPr lIns="0" rIns="0" tIns="0" bIns="0" anchor="ctr"/>
          <a:p>
            <a:endParaRPr b="0" lang="fr-FR"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3" descr=""/>
          <p:cNvPicPr/>
          <p:nvPr/>
        </p:nvPicPr>
        <p:blipFill>
          <a:blip r:embed="rId2"/>
          <a:stretch/>
        </p:blipFill>
        <p:spPr>
          <a:xfrm>
            <a:off x="0" y="0"/>
            <a:ext cx="4609800" cy="841320"/>
          </a:xfrm>
          <a:prstGeom prst="rect">
            <a:avLst/>
          </a:prstGeom>
          <a:ln>
            <a:noFill/>
          </a:ln>
        </p:spPr>
      </p:pic>
      <p:pic>
        <p:nvPicPr>
          <p:cNvPr id="1" name="Picture 4" descr=""/>
          <p:cNvPicPr/>
          <p:nvPr/>
        </p:nvPicPr>
        <p:blipFill>
          <a:blip r:embed="rId3"/>
          <a:stretch/>
        </p:blipFill>
        <p:spPr>
          <a:xfrm>
            <a:off x="0" y="0"/>
            <a:ext cx="9110880" cy="1663200"/>
          </a:xfrm>
          <a:prstGeom prst="rect">
            <a:avLst/>
          </a:prstGeom>
          <a:ln>
            <a:noFill/>
          </a:ln>
        </p:spPr>
      </p:pic>
      <p:sp>
        <p:nvSpPr>
          <p:cNvPr id="2" name="PlaceHolder 1"/>
          <p:cNvSpPr>
            <a:spLocks noGrp="1"/>
          </p:cNvSpPr>
          <p:nvPr>
            <p:ph type="title"/>
          </p:nvPr>
        </p:nvSpPr>
        <p:spPr>
          <a:xfrm>
            <a:off x="138960" y="150120"/>
            <a:ext cx="10648440" cy="1944720"/>
          </a:xfrm>
          <a:prstGeom prst="rect">
            <a:avLst/>
          </a:prstGeom>
        </p:spPr>
        <p:txBody>
          <a:bodyPr anchor="b"/>
          <a:p>
            <a:pPr algn="ctr">
              <a:lnSpc>
                <a:spcPct val="90000"/>
              </a:lnSpc>
            </a:pPr>
            <a:r>
              <a:rPr b="1" lang="fr-FR" sz="6000" spc="-1" strike="noStrike" cap="all">
                <a:solidFill>
                  <a:srgbClr val="0d5ea2"/>
                </a:solidFill>
                <a:latin typeface="Calibri Light"/>
              </a:rPr>
              <a:t>%%TITle%%</a:t>
            </a:r>
            <a:endParaRPr b="0" lang="fr-FR" sz="6000" spc="-1" strike="noStrike">
              <a:solidFill>
                <a:srgbClr val="000000"/>
              </a:solidFill>
              <a:latin typeface="Calibri"/>
            </a:endParaRPr>
          </a:p>
        </p:txBody>
      </p:sp>
      <p:sp>
        <p:nvSpPr>
          <p:cNvPr id="3" name="PlaceHolder 2"/>
          <p:cNvSpPr>
            <a:spLocks noGrp="1"/>
          </p:cNvSpPr>
          <p:nvPr>
            <p:ph type="sldNum"/>
          </p:nvPr>
        </p:nvSpPr>
        <p:spPr>
          <a:xfrm>
            <a:off x="11215800" y="311040"/>
            <a:ext cx="624600" cy="452520"/>
          </a:xfrm>
          <a:prstGeom prst="rect">
            <a:avLst/>
          </a:prstGeom>
        </p:spPr>
        <p:txBody>
          <a:bodyPr anchor="ctr"/>
          <a:p>
            <a:pPr algn="ctr">
              <a:lnSpc>
                <a:spcPct val="100000"/>
              </a:lnSpc>
            </a:pPr>
            <a:fld id="{5FAA1DCC-2024-4AAD-A79E-71DEA0723738}" type="slidenum">
              <a:rPr b="1" lang="de-DE" sz="2000" spc="-1" strike="noStrike">
                <a:solidFill>
                  <a:srgbClr val="d95034"/>
                </a:solidFill>
                <a:latin typeface="Calibri Light"/>
              </a:rPr>
              <a:t>1</a:t>
            </a:fld>
            <a:endParaRPr b="0" lang="de-DE" sz="2000" spc="-1" strike="noStrike">
              <a:latin typeface="Times New Roman"/>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latin typeface="Calibri"/>
              </a:rPr>
              <a:t>Format des Gliederungstextes durch Klicken bearbeiten</a:t>
            </a:r>
            <a:endParaRPr b="0" lang="fr-F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fr-FR" sz="2000" spc="-1" strike="noStrike">
                <a:solidFill>
                  <a:srgbClr val="000000"/>
                </a:solidFill>
                <a:latin typeface="Calibri"/>
              </a:rPr>
              <a:t>Zweite Gliederungsebene</a:t>
            </a:r>
            <a:endParaRPr b="0" lang="fr-F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Calibri"/>
              </a:rPr>
              <a:t>Dritte Gliederungsebene</a:t>
            </a:r>
            <a:endParaRPr b="0" lang="fr-F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Calibri"/>
              </a:rPr>
              <a:t>Vierte Gliederungsebene</a:t>
            </a:r>
            <a:endParaRPr b="0" lang="fr-F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Calibri"/>
              </a:rPr>
              <a:t>Fünfte Gliederungsebene</a:t>
            </a:r>
            <a:endParaRPr b="0" lang="fr-F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Calibri"/>
              </a:rPr>
              <a:t>Sechste Gliederungsebene</a:t>
            </a:r>
            <a:endParaRPr b="0" lang="fr-F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Calibri"/>
              </a:rPr>
              <a:t>Siebte Gliederungsebene</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Picture 3" descr=""/>
          <p:cNvPicPr/>
          <p:nvPr/>
        </p:nvPicPr>
        <p:blipFill>
          <a:blip r:embed="rId2"/>
          <a:stretch/>
        </p:blipFill>
        <p:spPr>
          <a:xfrm>
            <a:off x="0" y="0"/>
            <a:ext cx="4609800" cy="841320"/>
          </a:xfrm>
          <a:prstGeom prst="rect">
            <a:avLst/>
          </a:prstGeom>
          <a:ln>
            <a:noFill/>
          </a:ln>
        </p:spPr>
      </p:pic>
      <p:sp>
        <p:nvSpPr>
          <p:cNvPr id="42" name="PlaceHolder 1"/>
          <p:cNvSpPr>
            <a:spLocks noGrp="1"/>
          </p:cNvSpPr>
          <p:nvPr>
            <p:ph type="body"/>
          </p:nvPr>
        </p:nvSpPr>
        <p:spPr>
          <a:xfrm>
            <a:off x="248040" y="1825560"/>
            <a:ext cx="10515240" cy="4350960"/>
          </a:xfrm>
          <a:prstGeom prst="rect">
            <a:avLst/>
          </a:prstGeom>
        </p:spPr>
        <p:txBody>
          <a:bodyPr/>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Modifiez les styles du texte du masque</a:t>
            </a:r>
            <a:endParaRPr b="0" lang="fr-FR" sz="2800" spc="-1" strike="noStrike">
              <a:solidFill>
                <a:srgbClr val="000000"/>
              </a:solidFill>
              <a:latin typeface="Calibri"/>
            </a:endParaRPr>
          </a:p>
          <a:p>
            <a:pPr lvl="1" marL="685800" indent="-228240">
              <a:lnSpc>
                <a:spcPct val="90000"/>
              </a:lnSpc>
              <a:spcBef>
                <a:spcPts val="499"/>
              </a:spcBef>
              <a:buClr>
                <a:srgbClr val="005a9c"/>
              </a:buClr>
              <a:buFont typeface="Arial"/>
              <a:buChar char="•"/>
            </a:pPr>
            <a:r>
              <a:rPr b="0" lang="fr-FR" sz="2400" spc="-1" strike="noStrike">
                <a:solidFill>
                  <a:srgbClr val="000000"/>
                </a:solidFill>
                <a:latin typeface="Calibri"/>
              </a:rPr>
              <a:t>Deuxième niveau</a:t>
            </a:r>
            <a:endParaRPr b="0" lang="fr-FR" sz="2400" spc="-1" strike="noStrike">
              <a:solidFill>
                <a:srgbClr val="000000"/>
              </a:solidFill>
              <a:latin typeface="Calibri"/>
            </a:endParaRPr>
          </a:p>
          <a:p>
            <a:pPr lvl="2" marL="1143000" indent="-228240">
              <a:lnSpc>
                <a:spcPct val="90000"/>
              </a:lnSpc>
              <a:spcBef>
                <a:spcPts val="499"/>
              </a:spcBef>
              <a:buClr>
                <a:srgbClr val="005a9c"/>
              </a:buClr>
              <a:buFont typeface="Arial"/>
              <a:buChar char="•"/>
            </a:pPr>
            <a:r>
              <a:rPr b="0" lang="fr-FR" sz="2000" spc="-1" strike="noStrike">
                <a:solidFill>
                  <a:srgbClr val="000000"/>
                </a:solidFill>
                <a:latin typeface="Calibri"/>
              </a:rPr>
              <a:t>Troisième niveau</a:t>
            </a:r>
            <a:endParaRPr b="0" lang="fr-FR" sz="2000" spc="-1" strike="noStrike">
              <a:solidFill>
                <a:srgbClr val="000000"/>
              </a:solidFill>
              <a:latin typeface="Calibri"/>
            </a:endParaRPr>
          </a:p>
          <a:p>
            <a:pPr lvl="3" marL="1600200" indent="-228240">
              <a:lnSpc>
                <a:spcPct val="90000"/>
              </a:lnSpc>
              <a:spcBef>
                <a:spcPts val="499"/>
              </a:spcBef>
              <a:buClr>
                <a:srgbClr val="005a9c"/>
              </a:buClr>
              <a:buFont typeface="Arial"/>
              <a:buChar char="•"/>
            </a:pPr>
            <a:r>
              <a:rPr b="0" lang="fr-FR" sz="1800" spc="-1" strike="noStrike">
                <a:solidFill>
                  <a:srgbClr val="000000"/>
                </a:solidFill>
                <a:latin typeface="Calibri"/>
              </a:rPr>
              <a:t>Quatrième niveau</a:t>
            </a:r>
            <a:endParaRPr b="0" lang="fr-FR" sz="1800" spc="-1" strike="noStrike">
              <a:solidFill>
                <a:srgbClr val="000000"/>
              </a:solidFill>
              <a:latin typeface="Calibri"/>
            </a:endParaRPr>
          </a:p>
          <a:p>
            <a:pPr lvl="4" marL="2057400" indent="-228240">
              <a:lnSpc>
                <a:spcPct val="90000"/>
              </a:lnSpc>
              <a:spcBef>
                <a:spcPts val="499"/>
              </a:spcBef>
              <a:buClr>
                <a:srgbClr val="005a9c"/>
              </a:buClr>
              <a:buFont typeface="Arial"/>
              <a:buChar char="•"/>
            </a:pPr>
            <a:r>
              <a:rPr b="0" lang="fr-FR" sz="1800" spc="-1" strike="noStrike">
                <a:solidFill>
                  <a:srgbClr val="000000"/>
                </a:solidFill>
                <a:latin typeface="Calibri"/>
              </a:rPr>
              <a:t>Cinquième niveau</a:t>
            </a:r>
            <a:endParaRPr b="0" lang="fr-FR" sz="1800" spc="-1" strike="noStrike">
              <a:solidFill>
                <a:srgbClr val="000000"/>
              </a:solidFill>
              <a:latin typeface="Calibri"/>
            </a:endParaRPr>
          </a:p>
        </p:txBody>
      </p:sp>
      <p:sp>
        <p:nvSpPr>
          <p:cNvPr id="43" name="PlaceHolder 2"/>
          <p:cNvSpPr>
            <a:spLocks noGrp="1"/>
          </p:cNvSpPr>
          <p:nvPr>
            <p:ph type="sldNum"/>
          </p:nvPr>
        </p:nvSpPr>
        <p:spPr>
          <a:xfrm>
            <a:off x="11215800" y="311040"/>
            <a:ext cx="624600" cy="452520"/>
          </a:xfrm>
          <a:prstGeom prst="rect">
            <a:avLst/>
          </a:prstGeom>
        </p:spPr>
        <p:txBody>
          <a:bodyPr anchor="ctr"/>
          <a:p>
            <a:pPr algn="ctr">
              <a:lnSpc>
                <a:spcPct val="100000"/>
              </a:lnSpc>
            </a:pPr>
            <a:fld id="{BECB285F-40BF-4EC4-BBD4-7D1122DF127C}" type="slidenum">
              <a:rPr b="1" lang="de-DE" sz="2000" spc="-1" strike="noStrike">
                <a:solidFill>
                  <a:srgbClr val="d95034"/>
                </a:solidFill>
                <a:latin typeface="Calibri Light"/>
              </a:rPr>
              <a:t>1</a:t>
            </a:fld>
            <a:endParaRPr b="0" lang="de-DE" sz="2000" spc="-1" strike="noStrike">
              <a:latin typeface="Times New Roman"/>
            </a:endParaRPr>
          </a:p>
        </p:txBody>
      </p:sp>
      <p:sp>
        <p:nvSpPr>
          <p:cNvPr id="44" name="PlaceHolder 3"/>
          <p:cNvSpPr>
            <a:spLocks noGrp="1"/>
          </p:cNvSpPr>
          <p:nvPr>
            <p:ph type="title"/>
          </p:nvPr>
        </p:nvSpPr>
        <p:spPr>
          <a:xfrm>
            <a:off x="248040" y="320760"/>
            <a:ext cx="10515240" cy="1325160"/>
          </a:xfrm>
          <a:prstGeom prst="rect">
            <a:avLst/>
          </a:prstGeom>
        </p:spPr>
        <p:txBody>
          <a:bodyPr anchor="ctr"/>
          <a:p>
            <a:pPr algn="ctr">
              <a:lnSpc>
                <a:spcPct val="90000"/>
              </a:lnSpc>
            </a:pPr>
            <a:r>
              <a:rPr b="1" lang="fr-FR" sz="5000" spc="-1" strike="noStrike" cap="all">
                <a:solidFill>
                  <a:srgbClr val="0d5ea2"/>
                </a:solidFill>
                <a:latin typeface="Calibri Light"/>
              </a:rPr>
              <a:t>Modifiez le style du titre</a:t>
            </a:r>
            <a:endParaRPr b="0" lang="fr-FR" sz="5000" spc="-1" strike="noStrike">
              <a:solidFill>
                <a:srgbClr val="000000"/>
              </a:solidFill>
              <a:latin typeface="Calibri"/>
            </a:endParaRPr>
          </a:p>
        </p:txBody>
      </p:sp>
      <p:sp>
        <p:nvSpPr>
          <p:cNvPr id="45" name="PlaceHolder 4"/>
          <p:cNvSpPr>
            <a:spLocks noGrp="1"/>
          </p:cNvSpPr>
          <p:nvPr>
            <p:ph type="ftr"/>
          </p:nvPr>
        </p:nvSpPr>
        <p:spPr>
          <a:xfrm>
            <a:off x="4494600" y="6447600"/>
            <a:ext cx="6268680" cy="404280"/>
          </a:xfrm>
          <a:prstGeom prst="rect">
            <a:avLst/>
          </a:prstGeom>
        </p:spPr>
        <p:txBody>
          <a:bodyPr lIns="90000" rIns="90000" tIns="45000" bIns="45000" anchor="ctr"/>
          <a:p>
            <a:pPr algn="r">
              <a:lnSpc>
                <a:spcPct val="100000"/>
              </a:lnSpc>
            </a:pPr>
            <a:r>
              <a:rPr b="0" lang="de-DE" sz="1050" spc="-1" strike="noStrike">
                <a:solidFill>
                  <a:srgbClr val="000000"/>
                </a:solidFill>
                <a:latin typeface="Calibri"/>
              </a:rPr>
              <a:t>Ana ROXIN | W3C Linked Building Data CG - Alignments and links</a:t>
            </a:r>
            <a:endParaRPr b="0" lang="de-DE"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www.w3.org/TR/wot-architecture/#sec-servient-architecture" TargetMode="External"/><Relationship Id="rId2" Type="http://schemas.openxmlformats.org/officeDocument/2006/relationships/hyperlink" Target="https://www.w3.org/DesignIssues/LinkedData.html"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w3c-lbd-cg.github.io/lbd/" TargetMode="External"/><Relationship Id="rId3" Type="http://schemas.openxmlformats.org/officeDocument/2006/relationships/hyperlink" Target="https://w3c-lbd-cg.github.io/lbd/" TargetMode="External"/><Relationship Id="rId4" Type="http://schemas.openxmlformats.org/officeDocument/2006/relationships/hyperlink" Target="https://w3c-lbd-cg.github.io/lbd/"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w3c-lbd-cg.github.io/lbd/UseCasesAndRequirements/"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jpe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slideLayout" Target="../slideLayouts/slideLayout13.xml"/><Relationship Id="rId1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hyperlink" Target="https://w3id.org/bot/" TargetMode="External"/><Relationship Id="rId3" Type="http://schemas.openxmlformats.org/officeDocument/2006/relationships/hyperlink" Target="http://www.semantic-web-journal.net/content/bot-building-topology-ontology-w3c-linked-building-data-group-0" TargetMode="External"/><Relationship Id="rId4" Type="http://schemas.openxmlformats.org/officeDocument/2006/relationships/hyperlink" Target="http://www.semantic-web-journal.net/content/bot-building-topology-ontology-w3c-linked-building-data-group-0" TargetMode="External"/><Relationship Id="rId5" Type="http://schemas.openxmlformats.org/officeDocument/2006/relationships/hyperlink" Target="http://www.semantic-web-journal.net/content/bot-building-topology-ontology-w3c-linked-building-data-group-0" TargetMode="External"/><Relationship Id="rId6" Type="http://schemas.openxmlformats.org/officeDocument/2006/relationships/hyperlink" Target="http://www.semantic-web-journal.net/content/bot-building-topology-ontology-w3c-linked-building-data-group-0" TargetMode="External"/><Relationship Id="rId7" Type="http://schemas.openxmlformats.org/officeDocument/2006/relationships/hyperlink" Target="http://www.semantic-web-journal.net/content/bot-building-topology-ontology-w3c-linked-building-data-group-0" TargetMode="External"/><Relationship Id="rId8" Type="http://schemas.openxmlformats.org/officeDocument/2006/relationships/hyperlink" Target="http://www.semantic-web-journal.net/content/bot-building-topology-ontology-w3c-linked-building-data-group-0" TargetMode="External"/><Relationship Id="rId9" Type="http://schemas.openxmlformats.org/officeDocument/2006/relationships/hyperlink" Target="http://www.semantic-web-journal.net/content/bot-building-topology-ontology-w3c-linked-building-data-group-0" TargetMode="External"/><Relationship Id="rId10"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hyperlink" Target="https://www.w3.org/TR/vocab-ssn/" TargetMode="External"/><Relationship Id="rId2" Type="http://schemas.openxmlformats.org/officeDocument/2006/relationships/hyperlink" Target="https://www.w3.org/TR/vocab-ssn/" TargetMode="External"/><Relationship Id="rId3" Type="http://schemas.openxmlformats.org/officeDocument/2006/relationships/hyperlink" Target="http://www.buildingsmart-tech.org/future/linked-data/linked-data" TargetMode="External"/><Relationship Id="rId4" Type="http://schemas.openxmlformats.org/officeDocument/2006/relationships/hyperlink" Target="http://schemas.opengis.net/gml/" TargetMode="External"/><Relationship Id="rId5" Type="http://schemas.openxmlformats.org/officeDocument/2006/relationships/hyperlink" Target="http://elite.polito.it/research/research-topics/35-dogont" TargetMode="External"/><Relationship Id="rId6" Type="http://schemas.openxmlformats.org/officeDocument/2006/relationships/hyperlink" Target="http://elite.polito.it/research/research-topics/35-dogont" TargetMode="External"/><Relationship Id="rId7" Type="http://schemas.openxmlformats.org/officeDocument/2006/relationships/hyperlink" Target="http://www.w3.org/2006/time" TargetMode="External"/><Relationship Id="rId8" Type="http://schemas.openxmlformats.org/officeDocument/2006/relationships/hyperlink" Target="http://schemas.opengis.net/citygml/" TargetMode="External"/><Relationship Id="rId9" Type="http://schemas.openxmlformats.org/officeDocument/2006/relationships/hyperlink" Target="https://saref.etsi.org/" TargetMode="External"/><Relationship Id="rId10" Type="http://schemas.openxmlformats.org/officeDocument/2006/relationships/hyperlink" Target="http://json-ld.org/" TargetMode="External"/><Relationship Id="rId11" Type="http://schemas.openxmlformats.org/officeDocument/2006/relationships/hyperlink" Target="http://schemas.opengis.net/citygml/building/" TargetMode="External"/><Relationship Id="rId12" Type="http://schemas.openxmlformats.org/officeDocument/2006/relationships/hyperlink" Target="http://schemas.opengis.net/citygml/building/" TargetMode="External"/><Relationship Id="rId13" Type="http://schemas.openxmlformats.org/officeDocument/2006/relationships/hyperlink" Target="https://www.ordnancesurvey.co.uk/docs/ontologies/spatialrelations.owl" TargetMode="External"/><Relationship Id="rId14" Type="http://schemas.openxmlformats.org/officeDocument/2006/relationships/hyperlink" Target="https://www.w3.org/2003/01/geo/" TargetMode="External"/><Relationship Id="rId15" Type="http://schemas.openxmlformats.org/officeDocument/2006/relationships/hyperlink" Target="http://schemas.opengis.net/geosparql/1.0/geosparql_vocab_all.rdf" TargetMode="External"/><Relationship Id="rId16" Type="http://schemas.openxmlformats.org/officeDocument/2006/relationships/hyperlink" Target="http://geovocab.org/geometry.html" TargetMode="External"/><Relationship Id="rId17" Type="http://schemas.openxmlformats.org/officeDocument/2006/relationships/hyperlink" Target="http://geovocab.org/spatial" TargetMode="External"/><Relationship Id="rId18" Type="http://schemas.openxmlformats.org/officeDocument/2006/relationships/hyperlink" Target="https://www.w3.org/ns/sosa/" TargetMode="External"/><Relationship Id="rId19" Type="http://schemas.openxmlformats.org/officeDocument/2006/relationships/hyperlink" Target="http://schemas.opengis.net/indoorgml/" TargetMode="External"/><Relationship Id="rId20" Type="http://schemas.openxmlformats.org/officeDocument/2006/relationships/hyperlink" Target="http://wiki.the-smart-energy.com/index.php/Resource:Seas" TargetMode="External"/><Relationship Id="rId21" Type="http://schemas.openxmlformats.org/officeDocument/2006/relationships/hyperlink" Target="http://schemas.opengis.net/sensorML/" TargetMode="External"/><Relationship Id="rId22" Type="http://schemas.openxmlformats.org/officeDocument/2006/relationships/hyperlink" Target="http://schemas.opengis.net/sensorML/" TargetMode="External"/><Relationship Id="rId23" Type="http://schemas.openxmlformats.org/officeDocument/2006/relationships/hyperlink" Target="http://brickschema.org/structure/" TargetMode="External"/><Relationship Id="rId24" Type="http://schemas.openxmlformats.org/officeDocument/2006/relationships/hyperlink" Target="http://schemas.opengis.net/sweCommon/" TargetMode="External"/><Relationship Id="rId25" Type="http://schemas.openxmlformats.org/officeDocument/2006/relationships/hyperlink" Target="https://project-haystack.org/" TargetMode="External"/><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30" Type="http://schemas.openxmlformats.org/officeDocument/2006/relationships/slideLayout" Target="../slideLayouts/slideLayout13.xml"/><Relationship Id="rId31"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github.com/GeorgFerdinandSchneider" TargetMode="External"/><Relationship Id="rId2" Type="http://schemas.openxmlformats.org/officeDocument/2006/relationships/hyperlink" Target="https://w3id.org/bot" TargetMode="External"/><Relationship Id="rId3" Type="http://schemas.openxmlformats.org/officeDocument/2006/relationships/hyperlink" Target="https://brickschema.org/schema/1.0.2/Brick" TargetMode="External"/><Relationship Id="rId4" Type="http://schemas.openxmlformats.org/officeDocument/2006/relationships/hyperlink" Target="http://elite.polito.it/ontologies/dogont.owl" TargetMode="External"/><Relationship Id="rId5" Type="http://schemas.openxmlformats.org/officeDocument/2006/relationships/hyperlink" Target="http://www.buildingsmart-tech.org/ifcOWL/IFC4_ADD2" TargetMode="External"/><Relationship Id="rId6" Type="http://schemas.openxmlformats.org/officeDocument/2006/relationships/hyperlink" Target="http://www.w3.org/2000/01/rdf-schema" TargetMode="External"/><Relationship Id="rId7" Type="http://schemas.openxmlformats.org/officeDocument/2006/relationships/hyperlink" Target="http://vocab.deri.ie/rooms" TargetMode="External"/><Relationship Id="rId8" Type="http://schemas.openxmlformats.org/officeDocument/2006/relationships/slideLayout" Target="../slideLayouts/slideLayout13.xml"/><Relationship Id="rId9"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rdf.bg/geometry.ttl" TargetMode="Externa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gif"/><Relationship Id="rId5" Type="http://schemas.openxmlformats.org/officeDocument/2006/relationships/image" Target="../media/image45.jpe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slideLayout" Target="../slideLayouts/slideLayout13.xml"/><Relationship Id="rId9"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hyperlink" Target="https://youtu.be/P_38gIvrbmg" TargetMode="Externa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hyperlink" Target="https://github.com/jyrkioraskari/IFCtoLBD" TargetMode="Externa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jpeg"/><Relationship Id="rId6" Type="http://schemas.openxmlformats.org/officeDocument/2006/relationships/image" Target="../media/image59.jpeg"/><Relationship Id="rId7" Type="http://schemas.openxmlformats.org/officeDocument/2006/relationships/image" Target="../media/image60.jpeg"/><Relationship Id="rId8" Type="http://schemas.openxmlformats.org/officeDocument/2006/relationships/hyperlink" Target="http://smartlab1.elis.ugent.be:8889/IFC-repo/" TargetMode="External"/><Relationship Id="rId9" Type="http://schemas.openxmlformats.org/officeDocument/2006/relationships/hyperlink" Target="https://github.com/jyrkioraskari/IFCtoLBD" TargetMode="External"/><Relationship Id="rId10" Type="http://schemas.openxmlformats.org/officeDocument/2006/relationships/image" Target="../media/image61.png"/><Relationship Id="rId1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hyperlink" Target="https://www.youtube.com/watch?v=lWoWjM-xCvY" TargetMode="External"/><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geovis.adaptcentre.ie/" TargetMode="External"/><Relationship Id="rId2" Type="http://schemas.openxmlformats.org/officeDocument/2006/relationships/hyperlink" Target="https://www.scss.tcd.ie/~mcglink/video/tutorial/geovis/geovis.html" TargetMode="External"/><Relationship Id="rId3" Type="http://schemas.openxmlformats.org/officeDocument/2006/relationships/image" Target="../media/image70.png"/><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github.com/w3c-lbd-cg" TargetMode="External"/><Relationship Id="rId2" Type="http://schemas.openxmlformats.org/officeDocument/2006/relationships/hyperlink" Target="https://www.w3.org/community/lbd/" TargetMode="External"/><Relationship Id="rId3" Type="http://schemas.openxmlformats.org/officeDocument/2006/relationships/hyperlink" Target="file:///C:/Users/Dell/Desktop/localcheckout/lbd/presentations/out/NULL" TargetMode="External"/><Relationship Id="rId4" Type="http://schemas.openxmlformats.org/officeDocument/2006/relationships/hyperlink" Target="file:///C:/Users/Dell/Desktop/localcheckout/lbd/presentations/out/NULL" TargetMode="External"/><Relationship Id="rId5" Type="http://schemas.openxmlformats.org/officeDocument/2006/relationships/hyperlink" Target="https://w3c-lbd-cg.github.io/lbd" TargetMode="External"/><Relationship Id="rId6" Type="http://schemas.openxmlformats.org/officeDocument/2006/relationships/slideLayout" Target="../slideLayouts/slideLayout13.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1394640" y="1122480"/>
            <a:ext cx="8983800" cy="1944720"/>
          </a:xfrm>
          <a:prstGeom prst="rect">
            <a:avLst/>
          </a:prstGeom>
          <a:noFill/>
          <a:ln>
            <a:noFill/>
          </a:ln>
        </p:spPr>
        <p:txBody>
          <a:bodyPr anchor="b"/>
          <a:p>
            <a:pPr algn="ctr">
              <a:lnSpc>
                <a:spcPct val="90000"/>
              </a:lnSpc>
            </a:pPr>
            <a:r>
              <a:rPr b="1" lang="fr-FR" sz="6000" spc="-1" strike="noStrike" cap="all">
                <a:solidFill>
                  <a:srgbClr val="0d5ea2"/>
                </a:solidFill>
                <a:latin typeface="Calibri Light"/>
              </a:rPr>
              <a:t>The W3C </a:t>
            </a:r>
            <a:r>
              <a:rPr b="1" lang="fr-FR" sz="6000" spc="-1" strike="noStrike" cap="all">
                <a:solidFill>
                  <a:srgbClr val="ff0000"/>
                </a:solidFill>
                <a:latin typeface="Calibri Light"/>
              </a:rPr>
              <a:t>L</a:t>
            </a:r>
            <a:r>
              <a:rPr b="1" lang="fr-FR" sz="6000" spc="-1" strike="noStrike" cap="all">
                <a:solidFill>
                  <a:srgbClr val="0d5ea2"/>
                </a:solidFill>
                <a:latin typeface="Calibri Light"/>
              </a:rPr>
              <a:t>inked </a:t>
            </a:r>
            <a:r>
              <a:rPr b="1" lang="fr-FR" sz="6000" spc="-1" strike="noStrike" cap="all">
                <a:solidFill>
                  <a:srgbClr val="ff0000"/>
                </a:solidFill>
                <a:latin typeface="Calibri Light"/>
              </a:rPr>
              <a:t>B</a:t>
            </a:r>
            <a:r>
              <a:rPr b="1" lang="fr-FR" sz="6000" spc="-1" strike="noStrike" cap="all">
                <a:solidFill>
                  <a:srgbClr val="0d5ea2"/>
                </a:solidFill>
                <a:latin typeface="Calibri Light"/>
              </a:rPr>
              <a:t>uilding </a:t>
            </a:r>
            <a:r>
              <a:rPr b="1" lang="fr-FR" sz="6000" spc="-1" strike="noStrike" cap="all">
                <a:solidFill>
                  <a:srgbClr val="ff0000"/>
                </a:solidFill>
                <a:latin typeface="Calibri Light"/>
              </a:rPr>
              <a:t>D</a:t>
            </a:r>
            <a:r>
              <a:rPr b="1" lang="fr-FR" sz="6000" spc="-1" strike="noStrike" cap="all">
                <a:solidFill>
                  <a:srgbClr val="0d5ea2"/>
                </a:solidFill>
                <a:latin typeface="Calibri Light"/>
              </a:rPr>
              <a:t>ata Community Group</a:t>
            </a:r>
            <a:endParaRPr b="0" lang="fr-FR" sz="6000" spc="-1" strike="noStrike">
              <a:solidFill>
                <a:srgbClr val="000000"/>
              </a:solidFill>
              <a:latin typeface="Calibri"/>
            </a:endParaRPr>
          </a:p>
        </p:txBody>
      </p:sp>
      <p:sp>
        <p:nvSpPr>
          <p:cNvPr id="89" name="TextShape 2"/>
          <p:cNvSpPr txBox="1"/>
          <p:nvPr/>
        </p:nvSpPr>
        <p:spPr>
          <a:xfrm>
            <a:off x="138960" y="4673520"/>
            <a:ext cx="10648440" cy="1995840"/>
          </a:xfrm>
          <a:prstGeom prst="rect">
            <a:avLst/>
          </a:prstGeom>
          <a:noFill/>
          <a:ln>
            <a:noFill/>
          </a:ln>
        </p:spPr>
        <p:txBody>
          <a:bodyPr>
            <a:normAutofit/>
          </a:bodyPr>
          <a:p>
            <a:pPr marL="114480">
              <a:lnSpc>
                <a:spcPct val="90000"/>
              </a:lnSpc>
              <a:spcBef>
                <a:spcPts val="799"/>
              </a:spcBef>
            </a:pPr>
            <a:r>
              <a:rPr b="0" lang="de-DE" sz="4400" spc="-1" strike="noStrike">
                <a:solidFill>
                  <a:srgbClr val="000000"/>
                </a:solidFill>
                <a:latin typeface="Calibri"/>
              </a:rPr>
              <a:t>Chairs:</a:t>
            </a:r>
            <a:endParaRPr b="0" lang="de-DE" sz="4400" spc="-1" strike="noStrike">
              <a:latin typeface="Arial"/>
            </a:endParaRPr>
          </a:p>
          <a:p>
            <a:pPr marL="457200" indent="-342720">
              <a:lnSpc>
                <a:spcPct val="90000"/>
              </a:lnSpc>
              <a:spcBef>
                <a:spcPts val="799"/>
              </a:spcBef>
              <a:buClr>
                <a:srgbClr val="005a9c"/>
              </a:buClr>
              <a:buFont typeface="Arial"/>
              <a:buChar char="-"/>
            </a:pPr>
            <a:r>
              <a:rPr b="0" lang="de-DE" sz="4400" spc="-1" strike="noStrike">
                <a:solidFill>
                  <a:srgbClr val="000000"/>
                </a:solidFill>
                <a:latin typeface="Calibri"/>
              </a:rPr>
              <a:t>Kris McGlinn, Trinity College Dublin</a:t>
            </a:r>
            <a:endParaRPr b="0" lang="de-DE" sz="4400" spc="-1" strike="noStrike">
              <a:latin typeface="Arial"/>
            </a:endParaRPr>
          </a:p>
          <a:p>
            <a:pPr marL="457200" indent="-342720">
              <a:lnSpc>
                <a:spcPct val="90000"/>
              </a:lnSpc>
              <a:spcBef>
                <a:spcPts val="799"/>
              </a:spcBef>
              <a:buClr>
                <a:srgbClr val="005a9c"/>
              </a:buClr>
              <a:buFont typeface="Arial"/>
              <a:buChar char="-"/>
            </a:pPr>
            <a:r>
              <a:rPr b="0" lang="de-DE" sz="4400" spc="-1" strike="noStrike">
                <a:solidFill>
                  <a:srgbClr val="000000"/>
                </a:solidFill>
                <a:latin typeface="Calibri"/>
              </a:rPr>
              <a:t>Georg Ferdinand Schneider, Schaeffler Technologies AG &amp; Co. KG</a:t>
            </a:r>
            <a:endParaRPr b="0" lang="de-DE" sz="4400" spc="-1" strike="noStrike">
              <a:latin typeface="Arial"/>
            </a:endParaRPr>
          </a:p>
          <a:p>
            <a:pPr marL="457200" indent="-342720">
              <a:lnSpc>
                <a:spcPct val="90000"/>
              </a:lnSpc>
              <a:spcBef>
                <a:spcPts val="799"/>
              </a:spcBef>
              <a:buClr>
                <a:srgbClr val="005a9c"/>
              </a:buClr>
              <a:buFont typeface="Arial"/>
              <a:buChar char="-"/>
            </a:pPr>
            <a:r>
              <a:rPr b="0" lang="de-DE" sz="4400" spc="-1" strike="noStrike">
                <a:solidFill>
                  <a:srgbClr val="000000"/>
                </a:solidFill>
                <a:latin typeface="Calibri"/>
              </a:rPr>
              <a:t>Maxime Lefrançois, MINES Saint-Étienne, France</a:t>
            </a:r>
            <a:endParaRPr b="0" lang="de-DE" sz="4400" spc="-1" strike="noStrike">
              <a:latin typeface="Arial"/>
            </a:endParaRPr>
          </a:p>
          <a:p>
            <a:pPr marL="457200" indent="-342720">
              <a:lnSpc>
                <a:spcPct val="90000"/>
              </a:lnSpc>
              <a:spcBef>
                <a:spcPts val="799"/>
              </a:spcBef>
              <a:buClr>
                <a:srgbClr val="005a9c"/>
              </a:buClr>
              <a:buFont typeface="Arial"/>
              <a:buChar char="-"/>
            </a:pPr>
            <a:r>
              <a:rPr b="0" lang="de-DE" sz="4400" spc="-1" strike="noStrike">
                <a:solidFill>
                  <a:srgbClr val="000000"/>
                </a:solidFill>
                <a:latin typeface="Calibri"/>
              </a:rPr>
              <a:t>Mads Holten Rasmussen, NIRAS</a:t>
            </a:r>
            <a:endParaRPr b="0" lang="de-DE" sz="44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life cycle of a building</a:t>
            </a:r>
            <a:endParaRPr b="0" lang="fr-FR" sz="5000" spc="-1" strike="noStrike">
              <a:solidFill>
                <a:srgbClr val="000000"/>
              </a:solidFill>
              <a:latin typeface="Calibri"/>
            </a:endParaRPr>
          </a:p>
        </p:txBody>
      </p:sp>
      <p:sp>
        <p:nvSpPr>
          <p:cNvPr id="117" name="TextShape 2"/>
          <p:cNvSpPr txBox="1"/>
          <p:nvPr/>
        </p:nvSpPr>
        <p:spPr>
          <a:xfrm>
            <a:off x="248040" y="1825560"/>
            <a:ext cx="10515240" cy="4350960"/>
          </a:xfrm>
          <a:prstGeom prst="rect">
            <a:avLst/>
          </a:prstGeom>
          <a:noFill/>
          <a:ln>
            <a:noFill/>
          </a:ln>
        </p:spPr>
        <p:txBody>
          <a:bodyPr anchor="ctr">
            <a:normAutofit/>
          </a:bodyPr>
          <a:p>
            <a:pPr>
              <a:lnSpc>
                <a:spcPct val="90000"/>
              </a:lnSpc>
              <a:spcBef>
                <a:spcPts val="1001"/>
              </a:spcBef>
            </a:pPr>
            <a:r>
              <a:rPr b="0" lang="fr-FR" sz="2800" spc="-1" strike="noStrike">
                <a:solidFill>
                  <a:srgbClr val="000000"/>
                </a:solidFill>
                <a:latin typeface="Calibri"/>
              </a:rPr>
              <a:t>Vast amounts of heterogeneous around the </a:t>
            </a:r>
            <a:r>
              <a:rPr b="1" lang="fr-FR" sz="2800" spc="-1" strike="noStrike">
                <a:solidFill>
                  <a:srgbClr val="000000"/>
                </a:solidFill>
                <a:latin typeface="Calibri"/>
              </a:rPr>
              <a:t>life cycle of a building:</a:t>
            </a:r>
            <a:endParaRPr b="0" lang="fr-FR" sz="2800" spc="-1" strike="noStrike">
              <a:solidFill>
                <a:srgbClr val="000000"/>
              </a:solidFill>
              <a:latin typeface="Calibri"/>
            </a:endParaRPr>
          </a:p>
          <a:p>
            <a:pPr>
              <a:lnSpc>
                <a:spcPct val="90000"/>
              </a:lnSpc>
              <a:spcBef>
                <a:spcPts val="1001"/>
              </a:spcBef>
            </a:pPr>
            <a:r>
              <a:rPr b="1" lang="fr-FR" sz="2800" spc="-1" strike="noStrike">
                <a:solidFill>
                  <a:srgbClr val="000000"/>
                </a:solidFill>
                <a:latin typeface="Calibri"/>
              </a:rPr>
              <a:t>- </a:t>
            </a:r>
            <a:r>
              <a:rPr b="0" lang="fr-FR" sz="2800" spc="-1" strike="noStrike">
                <a:solidFill>
                  <a:srgbClr val="000000"/>
                </a:solidFill>
                <a:latin typeface="Calibri"/>
              </a:rPr>
              <a:t>product data (building elements)</a:t>
            </a:r>
            <a:endParaRPr b="0" lang="fr-FR" sz="2800" spc="-1" strike="noStrike">
              <a:solidFill>
                <a:srgbClr val="000000"/>
              </a:solidFill>
              <a:latin typeface="Calibri"/>
            </a:endParaRPr>
          </a:p>
          <a:p>
            <a:pPr>
              <a:lnSpc>
                <a:spcPct val="90000"/>
              </a:lnSpc>
              <a:spcBef>
                <a:spcPts val="1001"/>
              </a:spcBef>
            </a:pPr>
            <a:r>
              <a:rPr b="0" lang="fr-FR" sz="2800" spc="-1" strike="noStrike">
                <a:solidFill>
                  <a:srgbClr val="000000"/>
                </a:solidFill>
                <a:latin typeface="Calibri"/>
              </a:rPr>
              <a:t>-  sensor measurements data</a:t>
            </a:r>
            <a:endParaRPr b="0" lang="fr-FR" sz="2800" spc="-1" strike="noStrike">
              <a:solidFill>
                <a:srgbClr val="000000"/>
              </a:solidFill>
              <a:latin typeface="Calibri"/>
            </a:endParaRPr>
          </a:p>
          <a:p>
            <a:pPr>
              <a:lnSpc>
                <a:spcPct val="90000"/>
              </a:lnSpc>
              <a:spcBef>
                <a:spcPts val="1001"/>
              </a:spcBef>
            </a:pPr>
            <a:r>
              <a:rPr b="0" lang="fr-FR" sz="2800" spc="-1" strike="noStrike">
                <a:solidFill>
                  <a:srgbClr val="000000"/>
                </a:solidFill>
                <a:latin typeface="Calibri"/>
              </a:rPr>
              <a:t>- usage data</a:t>
            </a:r>
            <a:endParaRPr b="0" lang="fr-FR" sz="2800" spc="-1" strike="noStrike">
              <a:solidFill>
                <a:srgbClr val="000000"/>
              </a:solidFill>
              <a:latin typeface="Calibri"/>
            </a:endParaRPr>
          </a:p>
          <a:p>
            <a:pPr>
              <a:lnSpc>
                <a:spcPct val="90000"/>
              </a:lnSpc>
              <a:spcBef>
                <a:spcPts val="1001"/>
              </a:spcBef>
            </a:pPr>
            <a:r>
              <a:rPr b="0" lang="fr-FR" sz="2800" spc="-1" strike="noStrike">
                <a:solidFill>
                  <a:srgbClr val="000000"/>
                </a:solidFill>
                <a:latin typeface="Calibri"/>
              </a:rPr>
              <a:t>-  intelligent domotic system data</a:t>
            </a:r>
            <a:endParaRPr b="0" lang="fr-FR" sz="2800" spc="-1" strike="noStrike">
              <a:solidFill>
                <a:srgbClr val="000000"/>
              </a:solidFill>
              <a:latin typeface="Calibri"/>
            </a:endParaRPr>
          </a:p>
          <a:p>
            <a:pPr>
              <a:lnSpc>
                <a:spcPct val="90000"/>
              </a:lnSpc>
              <a:spcBef>
                <a:spcPts val="1001"/>
              </a:spcBef>
            </a:pPr>
            <a:r>
              <a:rPr b="0" lang="fr-FR" sz="2800" spc="-1" strike="noStrike">
                <a:solidFill>
                  <a:srgbClr val="000000"/>
                </a:solidFill>
                <a:latin typeface="Calibri"/>
              </a:rPr>
              <a:t>-  geographical data, weather data, ...</a:t>
            </a:r>
            <a:endParaRPr b="0" lang="fr-FR" sz="2800" spc="-1" strike="noStrike">
              <a:solidFill>
                <a:srgbClr val="000000"/>
              </a:solidFill>
              <a:latin typeface="Calibri"/>
            </a:endParaRPr>
          </a:p>
        </p:txBody>
      </p:sp>
      <p:sp>
        <p:nvSpPr>
          <p:cNvPr id="118" name="TextShape 3"/>
          <p:cNvSpPr txBox="1"/>
          <p:nvPr/>
        </p:nvSpPr>
        <p:spPr>
          <a:xfrm>
            <a:off x="11215800" y="311040"/>
            <a:ext cx="624600" cy="452520"/>
          </a:xfrm>
          <a:prstGeom prst="rect">
            <a:avLst/>
          </a:prstGeom>
          <a:noFill/>
          <a:ln>
            <a:noFill/>
          </a:ln>
        </p:spPr>
        <p:txBody>
          <a:bodyPr anchor="ctr"/>
          <a:p>
            <a:pPr algn="ctr">
              <a:lnSpc>
                <a:spcPct val="100000"/>
              </a:lnSpc>
            </a:pPr>
            <a:fld id="{2C4AB3BE-A3F8-463E-967C-43335E819AEE}" type="slidenum">
              <a:rPr b="1" lang="de-DE" sz="2000" spc="-1" strike="noStrike">
                <a:solidFill>
                  <a:srgbClr val="d95034"/>
                </a:solidFill>
                <a:latin typeface="Calibri Light"/>
              </a:rPr>
              <a:t>1</a:t>
            </a:fld>
            <a:endParaRPr b="0" lang="de-DE" sz="2000" spc="-1" strike="noStrike">
              <a:latin typeface="Times New Roman"/>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Shape 1"/>
          <p:cNvSpPr txBox="1"/>
          <p:nvPr/>
        </p:nvSpPr>
        <p:spPr>
          <a:xfrm>
            <a:off x="248040" y="1825560"/>
            <a:ext cx="10515240" cy="4350960"/>
          </a:xfrm>
          <a:prstGeom prst="rect">
            <a:avLst/>
          </a:prstGeom>
          <a:noFill/>
          <a:ln>
            <a:noFill/>
          </a:ln>
        </p:spPr>
        <p:txBody>
          <a:bodyPr/>
          <a:p>
            <a:pPr>
              <a:lnSpc>
                <a:spcPct val="90000"/>
              </a:lnSpc>
              <a:spcBef>
                <a:spcPts val="1001"/>
              </a:spcBef>
            </a:pPr>
            <a:r>
              <a:rPr b="0" lang="fr-FR" sz="2800" spc="-1" strike="noStrike">
                <a:solidFill>
                  <a:srgbClr val="000000"/>
                </a:solidFill>
                <a:latin typeface="Calibri"/>
              </a:rPr>
              <a:t>Interesting oppotunities for industry from Linked Data and Knowledge Graph technologies : </a:t>
            </a:r>
            <a:endParaRPr b="0" lang="fr-FR" sz="2800" spc="-1" strike="noStrike">
              <a:solidFill>
                <a:srgbClr val="000000"/>
              </a:solidFill>
              <a:latin typeface="Calibri"/>
            </a:endParaRPr>
          </a:p>
          <a:p>
            <a:pPr>
              <a:lnSpc>
                <a:spcPct val="90000"/>
              </a:lnSpc>
              <a:spcBef>
                <a:spcPts val="1001"/>
              </a:spcBef>
            </a:pPr>
            <a:r>
              <a:rPr b="0" lang="fr-FR" sz="2800" spc="-1" strike="noStrike">
                <a:solidFill>
                  <a:srgbClr val="000000"/>
                </a:solidFill>
                <a:latin typeface="Calibri"/>
              </a:rPr>
              <a:t>- indoor navigation</a:t>
            </a:r>
            <a:endParaRPr b="0" lang="fr-FR" sz="2800" spc="-1" strike="noStrike">
              <a:solidFill>
                <a:srgbClr val="000000"/>
              </a:solidFill>
              <a:latin typeface="Calibri"/>
            </a:endParaRPr>
          </a:p>
          <a:p>
            <a:pPr>
              <a:lnSpc>
                <a:spcPct val="90000"/>
              </a:lnSpc>
              <a:spcBef>
                <a:spcPts val="1001"/>
              </a:spcBef>
            </a:pPr>
            <a:r>
              <a:rPr b="0" lang="fr-FR" sz="2800" spc="-1" strike="noStrike">
                <a:solidFill>
                  <a:srgbClr val="000000"/>
                </a:solidFill>
                <a:latin typeface="Calibri"/>
              </a:rPr>
              <a:t>- energy efficiency simulation</a:t>
            </a:r>
            <a:endParaRPr b="0" lang="fr-FR" sz="2800" spc="-1" strike="noStrike">
              <a:solidFill>
                <a:srgbClr val="000000"/>
              </a:solidFill>
              <a:latin typeface="Calibri"/>
            </a:endParaRPr>
          </a:p>
          <a:p>
            <a:pPr>
              <a:lnSpc>
                <a:spcPct val="90000"/>
              </a:lnSpc>
              <a:spcBef>
                <a:spcPts val="1001"/>
              </a:spcBef>
            </a:pPr>
            <a:r>
              <a:rPr b="0" lang="fr-FR" sz="2800" spc="-1" strike="noStrike">
                <a:solidFill>
                  <a:srgbClr val="000000"/>
                </a:solidFill>
                <a:latin typeface="Calibri"/>
              </a:rPr>
              <a:t>- web-based facility management</a:t>
            </a:r>
            <a:endParaRPr b="0" lang="fr-FR" sz="2800" spc="-1" strike="noStrike">
              <a:solidFill>
                <a:srgbClr val="000000"/>
              </a:solidFill>
              <a:latin typeface="Calibri"/>
            </a:endParaRPr>
          </a:p>
          <a:p>
            <a:pPr>
              <a:lnSpc>
                <a:spcPct val="90000"/>
              </a:lnSpc>
              <a:spcBef>
                <a:spcPts val="1001"/>
              </a:spcBef>
            </a:pPr>
            <a:r>
              <a:rPr b="0" lang="fr-FR" sz="2800" spc="-1" strike="noStrike">
                <a:solidFill>
                  <a:srgbClr val="000000"/>
                </a:solidFill>
                <a:latin typeface="Calibri"/>
              </a:rPr>
              <a:t>-  and many more (cf. prop-tech)</a:t>
            </a:r>
            <a:br/>
            <a:endParaRPr b="0" lang="fr-FR" sz="2800" spc="-1" strike="noStrike">
              <a:solidFill>
                <a:srgbClr val="000000"/>
              </a:solidFill>
              <a:latin typeface="Calibri"/>
            </a:endParaRPr>
          </a:p>
        </p:txBody>
      </p:sp>
      <p:sp>
        <p:nvSpPr>
          <p:cNvPr id="120" name="TextShape 2"/>
          <p:cNvSpPr txBox="1"/>
          <p:nvPr/>
        </p:nvSpPr>
        <p:spPr>
          <a:xfrm>
            <a:off x="11215800" y="311040"/>
            <a:ext cx="624600" cy="452520"/>
          </a:xfrm>
          <a:prstGeom prst="rect">
            <a:avLst/>
          </a:prstGeom>
          <a:noFill/>
          <a:ln>
            <a:noFill/>
          </a:ln>
        </p:spPr>
        <p:txBody>
          <a:bodyPr anchor="ctr"/>
          <a:p>
            <a:pPr algn="ctr">
              <a:lnSpc>
                <a:spcPct val="100000"/>
              </a:lnSpc>
            </a:pPr>
            <a:fld id="{C14A9A09-1009-4CFB-83BC-A0051990541B}" type="slidenum">
              <a:rPr b="1" lang="de-DE" sz="2000" spc="-1" strike="noStrike">
                <a:solidFill>
                  <a:srgbClr val="d95034"/>
                </a:solidFill>
                <a:latin typeface="Calibri Light"/>
              </a:rPr>
              <a:t>1</a:t>
            </a:fld>
            <a:endParaRPr b="0" lang="de-DE" sz="2000" spc="-1" strike="noStrike">
              <a:latin typeface="Times New Roman"/>
            </a:endParaRPr>
          </a:p>
        </p:txBody>
      </p:sp>
      <p:sp>
        <p:nvSpPr>
          <p:cNvPr id="121" name="TextShape 3"/>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industrial point of view</a:t>
            </a:r>
            <a:endParaRPr b="0" lang="fr-FR" sz="5000" spc="-1" strike="noStrike">
              <a:solidFill>
                <a:srgbClr val="000000"/>
              </a:solidFill>
              <a:latin typeface="Calibri"/>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248040" y="1825560"/>
            <a:ext cx="10515240" cy="4350960"/>
          </a:xfrm>
          <a:prstGeom prst="rect">
            <a:avLst/>
          </a:prstGeom>
          <a:noFill/>
          <a:ln>
            <a:noFill/>
          </a:ln>
        </p:spPr>
        <p:txBody>
          <a:bodyPr>
            <a:normAutofit/>
          </a:bodyPr>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Using URIs as names for building-related things such as: rooms, walls, products, elements, enable different parties to provide complementary descriptions of the same uniquely identified entities in different knowledge graphs.</a:t>
            </a:r>
            <a:endParaRPr b="0" lang="fr-FR" sz="2800" spc="-1" strike="noStrike">
              <a:solidFill>
                <a:srgbClr val="000000"/>
              </a:solidFill>
              <a:latin typeface="Calibri"/>
            </a:endParaRPr>
          </a:p>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Using HTTP URIs for these things enables the authority responsible for these URIs to provide reference information about this entity when one looks it up on the Web. For example, products in a catalogue, building appliances, or even the building itself.</a:t>
            </a:r>
            <a:endParaRPr b="0" lang="fr-FR" sz="2800" spc="-1" strike="noStrike">
              <a:solidFill>
                <a:srgbClr val="000000"/>
              </a:solidFill>
              <a:latin typeface="Calibri"/>
            </a:endParaRPr>
          </a:p>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Providing information using common standards (RDF, SPARQL) and common Knowledge Graph models enable semantic interoperability between data sources.</a:t>
            </a:r>
            <a:endParaRPr b="0" lang="fr-FR" sz="2800" spc="-1" strike="noStrike">
              <a:solidFill>
                <a:srgbClr val="000000"/>
              </a:solidFill>
              <a:latin typeface="Calibri"/>
            </a:endParaRPr>
          </a:p>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Include links to other URIs can help to discover more things, such as a link to the catalogue an appliance has been chosen from, or a link to the </a:t>
            </a:r>
            <a:r>
              <a:rPr b="0" lang="fr-FR" sz="2800" spc="-1" strike="noStrike" u="sng">
                <a:solidFill>
                  <a:srgbClr val="0563c1"/>
                </a:solidFill>
                <a:uFillTx/>
                <a:latin typeface="Calibri"/>
                <a:hlinkClick r:id="rId1"/>
              </a:rPr>
              <a:t>Web of Things Servient </a:t>
            </a:r>
            <a:r>
              <a:rPr b="0" lang="fr-FR" sz="2800" spc="-1" strike="noStrike">
                <a:solidFill>
                  <a:srgbClr val="000000"/>
                </a:solidFill>
                <a:latin typeface="Calibri"/>
              </a:rPr>
              <a:t>that enables it to interact with this appliance.</a:t>
            </a:r>
            <a:endParaRPr b="0" lang="fr-FR" sz="2800" spc="-1" strike="noStrike">
              <a:solidFill>
                <a:srgbClr val="000000"/>
              </a:solidFill>
              <a:latin typeface="Calibri"/>
            </a:endParaRPr>
          </a:p>
        </p:txBody>
      </p:sp>
      <p:sp>
        <p:nvSpPr>
          <p:cNvPr id="123" name="TextShape 2"/>
          <p:cNvSpPr txBox="1"/>
          <p:nvPr/>
        </p:nvSpPr>
        <p:spPr>
          <a:xfrm>
            <a:off x="11215800" y="311040"/>
            <a:ext cx="624600" cy="452520"/>
          </a:xfrm>
          <a:prstGeom prst="rect">
            <a:avLst/>
          </a:prstGeom>
          <a:noFill/>
          <a:ln>
            <a:noFill/>
          </a:ln>
        </p:spPr>
        <p:txBody>
          <a:bodyPr anchor="ctr"/>
          <a:p>
            <a:pPr algn="ctr">
              <a:lnSpc>
                <a:spcPct val="100000"/>
              </a:lnSpc>
            </a:pPr>
            <a:fld id="{BD2AB21D-605F-46F9-BDC8-44E44E8E6B78}" type="slidenum">
              <a:rPr b="1" lang="de-DE" sz="2000" spc="-1" strike="noStrike">
                <a:solidFill>
                  <a:srgbClr val="d95034"/>
                </a:solidFill>
                <a:latin typeface="Calibri Light"/>
              </a:rPr>
              <a:t>1</a:t>
            </a:fld>
            <a:endParaRPr b="0" lang="de-DE" sz="2000" spc="-1" strike="noStrike">
              <a:latin typeface="Times New Roman"/>
            </a:endParaRPr>
          </a:p>
        </p:txBody>
      </p:sp>
      <p:sp>
        <p:nvSpPr>
          <p:cNvPr id="124" name="TextShape 3"/>
          <p:cNvSpPr txBox="1"/>
          <p:nvPr/>
        </p:nvSpPr>
        <p:spPr>
          <a:xfrm>
            <a:off x="248040" y="320760"/>
            <a:ext cx="10515240" cy="1325160"/>
          </a:xfrm>
          <a:prstGeom prst="rect">
            <a:avLst/>
          </a:prstGeom>
          <a:noFill/>
          <a:ln>
            <a:noFill/>
          </a:ln>
        </p:spPr>
        <p:txBody>
          <a:bodyPr anchor="ctr">
            <a:normAutofit/>
          </a:bodyPr>
          <a:p>
            <a:pPr algn="ctr">
              <a:lnSpc>
                <a:spcPct val="90000"/>
              </a:lnSpc>
            </a:pPr>
            <a:r>
              <a:rPr b="0" lang="fr-FR" sz="5000" spc="-1" strike="noStrike" cap="all">
                <a:solidFill>
                  <a:srgbClr val="0d5ea2"/>
                </a:solidFill>
                <a:latin typeface="Calibri Light"/>
              </a:rPr>
              <a:t>The 4 principles of </a:t>
            </a:r>
            <a:r>
              <a:rPr b="0" lang="fr-FR" sz="5000" spc="-1" strike="noStrike" u="sng" cap="all">
                <a:solidFill>
                  <a:srgbClr val="0563c1"/>
                </a:solidFill>
                <a:uFillTx/>
                <a:latin typeface="Calibri Light"/>
                <a:hlinkClick r:id="rId2"/>
              </a:rPr>
              <a:t>Linked Data</a:t>
            </a:r>
            <a:r>
              <a:rPr b="0" lang="fr-FR" sz="5000" spc="-1" strike="noStrike" cap="all">
                <a:solidFill>
                  <a:srgbClr val="0d5ea2"/>
                </a:solidFill>
                <a:latin typeface="Calibri Light"/>
              </a:rPr>
              <a:t> … adapted to building data</a:t>
            </a:r>
            <a:endParaRPr b="0" lang="fr-FR" sz="5000" spc="-1" strike="noStrike">
              <a:solidFill>
                <a:srgbClr val="000000"/>
              </a:solidFill>
              <a:latin typeface="Calibri"/>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138960" y="2782800"/>
            <a:ext cx="10648440" cy="1423800"/>
          </a:xfrm>
          <a:prstGeom prst="rect">
            <a:avLst/>
          </a:prstGeom>
          <a:noFill/>
          <a:ln>
            <a:noFill/>
          </a:ln>
        </p:spPr>
        <p:txBody>
          <a:bodyPr anchor="b">
            <a:normAutofit/>
          </a:bodyPr>
          <a:p>
            <a:pPr algn="ctr">
              <a:lnSpc>
                <a:spcPct val="90000"/>
              </a:lnSpc>
            </a:pPr>
            <a:r>
              <a:rPr b="1" lang="fr-FR" sz="6000" spc="-1" strike="noStrike" cap="all">
                <a:solidFill>
                  <a:srgbClr val="0d5ea2"/>
                </a:solidFill>
                <a:latin typeface="Calibri Light"/>
              </a:rPr>
              <a:t>WHAT WE PRODUCE</a:t>
            </a:r>
            <a:endParaRPr b="0" lang="fr-FR" sz="6000" spc="-1" strike="noStrike">
              <a:solidFill>
                <a:srgbClr val="000000"/>
              </a:solidFill>
              <a:latin typeface="Calibri"/>
            </a:endParaRPr>
          </a:p>
        </p:txBody>
      </p:sp>
      <p:sp>
        <p:nvSpPr>
          <p:cNvPr id="126" name="CustomShape 2"/>
          <p:cNvSpPr/>
          <p:nvPr/>
        </p:nvSpPr>
        <p:spPr>
          <a:xfrm>
            <a:off x="2414880" y="4073760"/>
            <a:ext cx="611892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de-DE" sz="1800" spc="-1" strike="noStrike">
                <a:solidFill>
                  <a:srgbClr val="000000"/>
                </a:solidFill>
                <a:latin typeface="Calibri"/>
              </a:rPr>
              <a:t>Some of us push their work in the group</a:t>
            </a:r>
            <a:endParaRPr b="0" lang="de-DE" sz="1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11215800" y="311040"/>
            <a:ext cx="624600" cy="452520"/>
          </a:xfrm>
          <a:prstGeom prst="rect">
            <a:avLst/>
          </a:prstGeom>
          <a:noFill/>
          <a:ln>
            <a:noFill/>
          </a:ln>
        </p:spPr>
        <p:txBody>
          <a:bodyPr anchor="ctr"/>
          <a:p>
            <a:pPr algn="ctr">
              <a:lnSpc>
                <a:spcPct val="100000"/>
              </a:lnSpc>
            </a:pPr>
            <a:fld id="{CAE4D4BE-EE81-44BD-BCA5-2349359A3257}" type="slidenum">
              <a:rPr b="1" lang="de-DE" sz="2000" spc="-1" strike="noStrike">
                <a:solidFill>
                  <a:srgbClr val="d95034"/>
                </a:solidFill>
                <a:latin typeface="Calibri Light"/>
              </a:rPr>
              <a:t>1</a:t>
            </a:fld>
            <a:endParaRPr b="0" lang="de-DE" sz="2000" spc="-1" strike="noStrike">
              <a:latin typeface="Times New Roman"/>
            </a:endParaRPr>
          </a:p>
        </p:txBody>
      </p:sp>
      <p:pic>
        <p:nvPicPr>
          <p:cNvPr id="128" name="Picture 1" descr=""/>
          <p:cNvPicPr/>
          <p:nvPr/>
        </p:nvPicPr>
        <p:blipFill>
          <a:blip r:embed="rId1"/>
          <a:stretch/>
        </p:blipFill>
        <p:spPr>
          <a:xfrm>
            <a:off x="0" y="0"/>
            <a:ext cx="10725840" cy="6855120"/>
          </a:xfrm>
          <a:prstGeom prst="rect">
            <a:avLst/>
          </a:prstGeom>
          <a:ln>
            <a:noFill/>
          </a:ln>
        </p:spPr>
      </p:pic>
      <p:sp>
        <p:nvSpPr>
          <p:cNvPr id="129" name="CustomShape 2"/>
          <p:cNvSpPr/>
          <p:nvPr/>
        </p:nvSpPr>
        <p:spPr>
          <a:xfrm>
            <a:off x="3891240" y="-7200"/>
            <a:ext cx="3983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de-DE" sz="1800" spc="-1" strike="noStrike">
                <a:solidFill>
                  <a:srgbClr val="000000"/>
                </a:solidFill>
                <a:latin typeface="Calibri"/>
              </a:rPr>
              <a:t>(From </a:t>
            </a:r>
            <a:r>
              <a:rPr b="0" lang="de-DE" sz="1800" spc="-1" strike="noStrike" u="sng">
                <a:solidFill>
                  <a:srgbClr val="0563c1"/>
                </a:solidFill>
                <a:uFillTx/>
                <a:latin typeface="Calibri"/>
                <a:hlinkClick r:id="rId2"/>
              </a:rPr>
              <a:t>https</a:t>
            </a:r>
            <a:r>
              <a:rPr b="0" lang="de-DE" sz="1800" spc="-1" strike="noStrike" u="sng">
                <a:solidFill>
                  <a:srgbClr val="0563c1"/>
                </a:solidFill>
                <a:uFillTx/>
                <a:latin typeface="Calibri"/>
                <a:hlinkClick r:id="rId3"/>
              </a:rPr>
              <a:t>://w3c-lbd-cg.github.io/lbd</a:t>
            </a:r>
            <a:r>
              <a:rPr b="0" lang="de-DE" sz="1800" spc="-1" strike="noStrike" u="sng">
                <a:solidFill>
                  <a:srgbClr val="0563c1"/>
                </a:solidFill>
                <a:uFillTx/>
                <a:latin typeface="Calibri"/>
                <a:hlinkClick r:id="rId4"/>
              </a:rPr>
              <a:t>/</a:t>
            </a:r>
            <a:r>
              <a:rPr b="0" lang="de-DE" sz="1800" spc="-1" strike="noStrike">
                <a:solidFill>
                  <a:srgbClr val="000000"/>
                </a:solidFill>
                <a:latin typeface="Calibri"/>
              </a:rPr>
              <a:t> )</a:t>
            </a:r>
            <a:endParaRPr b="0" lang="de-DE" sz="1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Picture 7" descr=""/>
          <p:cNvPicPr/>
          <p:nvPr/>
        </p:nvPicPr>
        <p:blipFill>
          <a:blip r:embed="rId1"/>
          <a:stretch/>
        </p:blipFill>
        <p:spPr>
          <a:xfrm>
            <a:off x="248040" y="535320"/>
            <a:ext cx="10152360" cy="5906520"/>
          </a:xfrm>
          <a:prstGeom prst="rect">
            <a:avLst/>
          </a:prstGeom>
          <a:ln w="12600">
            <a:solidFill>
              <a:srgbClr val="000000"/>
            </a:solidFill>
            <a:round/>
          </a:ln>
        </p:spPr>
      </p:pic>
      <p:sp>
        <p:nvSpPr>
          <p:cNvPr id="131" name="TextShape 1"/>
          <p:cNvSpPr txBox="1"/>
          <p:nvPr/>
        </p:nvSpPr>
        <p:spPr>
          <a:xfrm>
            <a:off x="11215800" y="311040"/>
            <a:ext cx="624600" cy="452520"/>
          </a:xfrm>
          <a:prstGeom prst="rect">
            <a:avLst/>
          </a:prstGeom>
          <a:noFill/>
          <a:ln>
            <a:noFill/>
          </a:ln>
        </p:spPr>
        <p:txBody>
          <a:bodyPr anchor="ctr"/>
          <a:p>
            <a:pPr algn="ctr">
              <a:lnSpc>
                <a:spcPct val="100000"/>
              </a:lnSpc>
            </a:pPr>
            <a:fld id="{33395837-9E64-4ABE-8178-2271DDE24914}" type="slidenum">
              <a:rPr b="1" lang="de-DE" sz="2000" spc="-1" strike="noStrike">
                <a:solidFill>
                  <a:srgbClr val="d95034"/>
                </a:solidFill>
                <a:latin typeface="Calibri Light"/>
              </a:rPr>
              <a:t>1</a:t>
            </a:fld>
            <a:endParaRPr b="0" lang="de-DE" sz="2000" spc="-1" strike="noStrike">
              <a:latin typeface="Times New Roman"/>
            </a:endParaRPr>
          </a:p>
        </p:txBody>
      </p:sp>
      <p:sp>
        <p:nvSpPr>
          <p:cNvPr id="132" name="CustomShape 2"/>
          <p:cNvSpPr/>
          <p:nvPr/>
        </p:nvSpPr>
        <p:spPr>
          <a:xfrm>
            <a:off x="5596200" y="5047200"/>
            <a:ext cx="4984920" cy="1619640"/>
          </a:xfrm>
          <a:prstGeom prst="rect">
            <a:avLst/>
          </a:prstGeom>
          <a:solidFill>
            <a:srgbClr val="ffffff"/>
          </a:solidFill>
          <a:ln w="9360">
            <a:solidFill>
              <a:srgbClr val="000000"/>
            </a:solidFill>
            <a:round/>
          </a:ln>
        </p:spPr>
        <p:style>
          <a:lnRef idx="0"/>
          <a:fillRef idx="0"/>
          <a:effectRef idx="0"/>
          <a:fontRef idx="minor"/>
        </p:style>
        <p:txBody>
          <a:bodyPr lIns="68400" rIns="68400" tIns="34200" bIns="34200"/>
          <a:p>
            <a:pPr>
              <a:lnSpc>
                <a:spcPct val="90000"/>
              </a:lnSpc>
              <a:spcBef>
                <a:spcPts val="1001"/>
              </a:spcBef>
            </a:pPr>
            <a:r>
              <a:rPr b="0" lang="de-DE" sz="1400" spc="-1" strike="noStrike">
                <a:solidFill>
                  <a:srgbClr val="000000"/>
                </a:solidFill>
                <a:latin typeface="Calibri"/>
              </a:rPr>
              <a:t>Comprehensive use case gathering is conducted across the LBD community, and also wider research and industrial communities (as part of the h2020 SWIMing project)</a:t>
            </a:r>
            <a:endParaRPr b="0" lang="de-DE" sz="1400" spc="-1" strike="noStrike">
              <a:latin typeface="Arial"/>
            </a:endParaRPr>
          </a:p>
          <a:p>
            <a:pPr>
              <a:lnSpc>
                <a:spcPct val="90000"/>
              </a:lnSpc>
              <a:spcBef>
                <a:spcPts val="1001"/>
              </a:spcBef>
            </a:pPr>
            <a:r>
              <a:rPr b="0" lang="de-DE" sz="1400" spc="-1" strike="noStrike">
                <a:solidFill>
                  <a:srgbClr val="000000"/>
                </a:solidFill>
                <a:latin typeface="Calibri"/>
              </a:rPr>
              <a:t>Used to identify deliverables and their scope in the charter</a:t>
            </a:r>
            <a:endParaRPr b="0" lang="de-DE" sz="1400" spc="-1" strike="noStrike">
              <a:latin typeface="Arial"/>
            </a:endParaRPr>
          </a:p>
          <a:p>
            <a:pPr>
              <a:lnSpc>
                <a:spcPct val="90000"/>
              </a:lnSpc>
              <a:spcBef>
                <a:spcPts val="1001"/>
              </a:spcBef>
            </a:pPr>
            <a:r>
              <a:rPr b="0" lang="de-DE" sz="1400" spc="-1" strike="noStrike">
                <a:solidFill>
                  <a:srgbClr val="000000"/>
                </a:solidFill>
                <a:latin typeface="Calibri"/>
              </a:rPr>
              <a:t>Currently </a:t>
            </a:r>
            <a:r>
              <a:rPr b="1" lang="de-DE" sz="1400" spc="-1" strike="noStrike">
                <a:solidFill>
                  <a:srgbClr val="0000ff"/>
                </a:solidFill>
                <a:latin typeface="Calibri"/>
              </a:rPr>
              <a:t>54 use cases, 7 requirements</a:t>
            </a:r>
            <a:endParaRPr b="0" lang="de-DE" sz="1400" spc="-1" strike="noStrike">
              <a:latin typeface="Arial"/>
            </a:endParaRPr>
          </a:p>
        </p:txBody>
      </p:sp>
      <p:sp>
        <p:nvSpPr>
          <p:cNvPr id="133" name="CustomShape 3"/>
          <p:cNvSpPr/>
          <p:nvPr/>
        </p:nvSpPr>
        <p:spPr>
          <a:xfrm>
            <a:off x="996480" y="1825560"/>
            <a:ext cx="7092360" cy="796680"/>
          </a:xfrm>
          <a:prstGeom prst="rect">
            <a:avLst/>
          </a:prstGeom>
          <a:solidFill>
            <a:srgbClr val="f3f3f3"/>
          </a:solidFill>
          <a:ln w="9360">
            <a:solidFill>
              <a:srgbClr val="000000"/>
            </a:solidFill>
            <a:round/>
          </a:ln>
        </p:spPr>
        <p:style>
          <a:lnRef idx="0"/>
          <a:fillRef idx="0"/>
          <a:effectRef idx="0"/>
          <a:fontRef idx="minor"/>
        </p:style>
        <p:txBody>
          <a:bodyPr tIns="91440" bIns="91440"/>
          <a:p>
            <a:pPr>
              <a:lnSpc>
                <a:spcPct val="100000"/>
              </a:lnSpc>
            </a:pPr>
            <a:r>
              <a:rPr b="0" lang="de-DE" sz="1800" spc="-1" strike="noStrike">
                <a:solidFill>
                  <a:srgbClr val="000000"/>
                </a:solidFill>
                <a:latin typeface="Calibri"/>
              </a:rPr>
              <a:t>overview of the structure of the document</a:t>
            </a:r>
            <a:endParaRPr b="0" lang="de-DE" sz="1800" spc="-1" strike="noStrike">
              <a:latin typeface="Arial"/>
            </a:endParaRPr>
          </a:p>
          <a:p>
            <a:pPr>
              <a:lnSpc>
                <a:spcPct val="100000"/>
              </a:lnSpc>
            </a:pPr>
            <a:r>
              <a:rPr b="0" lang="de-DE" sz="1800" spc="-1" strike="noStrike">
                <a:solidFill>
                  <a:srgbClr val="000000"/>
                </a:solidFill>
                <a:latin typeface="Calibri"/>
              </a:rPr>
              <a:t>    </a:t>
            </a:r>
            <a:r>
              <a:rPr b="0" lang="de-DE" sz="1800" spc="-1" strike="noStrike">
                <a:solidFill>
                  <a:srgbClr val="000000"/>
                </a:solidFill>
                <a:latin typeface="Calibri"/>
              </a:rPr>
              <a:t>(at </a:t>
            </a:r>
            <a:r>
              <a:rPr b="0" lang="de-DE" sz="1800" spc="-1" strike="noStrike" u="sng">
                <a:solidFill>
                  <a:srgbClr val="0563c1"/>
                </a:solidFill>
                <a:uFillTx/>
                <a:latin typeface="Calibri"/>
                <a:hlinkClick r:id="rId2"/>
              </a:rPr>
              <a:t>https://w3c-lbd-cg.github.io/lbd/UseCasesAndRequirements/</a:t>
            </a:r>
            <a:r>
              <a:rPr b="0" lang="de-DE" sz="1800" spc="-1" strike="noStrike">
                <a:solidFill>
                  <a:srgbClr val="000000"/>
                </a:solidFill>
                <a:latin typeface="Calibri"/>
              </a:rPr>
              <a:t> )</a:t>
            </a:r>
            <a:endParaRPr b="0" lang="de-DE" sz="1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Use cases in practice</a:t>
            </a:r>
            <a:endParaRPr b="0" lang="fr-FR" sz="5000" spc="-1" strike="noStrike">
              <a:solidFill>
                <a:srgbClr val="000000"/>
              </a:solidFill>
              <a:latin typeface="Calibri"/>
            </a:endParaRPr>
          </a:p>
        </p:txBody>
      </p:sp>
      <p:sp>
        <p:nvSpPr>
          <p:cNvPr id="135" name="TextShape 2"/>
          <p:cNvSpPr txBox="1"/>
          <p:nvPr/>
        </p:nvSpPr>
        <p:spPr>
          <a:xfrm>
            <a:off x="248040" y="1825560"/>
            <a:ext cx="10515240" cy="4350960"/>
          </a:xfrm>
          <a:prstGeom prst="rect">
            <a:avLst/>
          </a:prstGeom>
          <a:noFill/>
          <a:ln>
            <a:noFill/>
          </a:ln>
        </p:spPr>
        <p:txBody>
          <a:bodyPr>
            <a:normAutofit/>
          </a:bodyPr>
          <a:p>
            <a:pPr>
              <a:lnSpc>
                <a:spcPct val="90000"/>
              </a:lnSpc>
              <a:spcBef>
                <a:spcPts val="799"/>
              </a:spcBef>
            </a:pPr>
            <a:r>
              <a:rPr b="0" lang="fr-FR" sz="2800" spc="-1" strike="noStrike">
                <a:solidFill>
                  <a:srgbClr val="000000"/>
                </a:solidFill>
                <a:latin typeface="Calibri"/>
              </a:rPr>
              <a:t>Further to these use cases, we strongly support and encourage active practitioners to perform reference implementations and active tests.</a:t>
            </a:r>
            <a:endParaRPr b="0" lang="fr-FR" sz="2800" spc="-1" strike="noStrike">
              <a:solidFill>
                <a:srgbClr val="000000"/>
              </a:solidFill>
              <a:latin typeface="Calibri"/>
            </a:endParaRPr>
          </a:p>
          <a:p>
            <a:pPr>
              <a:lnSpc>
                <a:spcPct val="90000"/>
              </a:lnSpc>
              <a:spcBef>
                <a:spcPts val="799"/>
              </a:spcBef>
            </a:pPr>
            <a:endParaRPr b="0" lang="fr-FR" sz="2800" spc="-1" strike="noStrike">
              <a:solidFill>
                <a:srgbClr val="000000"/>
              </a:solidFill>
              <a:latin typeface="Calibri"/>
            </a:endParaRPr>
          </a:p>
        </p:txBody>
      </p:sp>
      <p:sp>
        <p:nvSpPr>
          <p:cNvPr id="136" name="TextShape 3"/>
          <p:cNvSpPr txBox="1"/>
          <p:nvPr/>
        </p:nvSpPr>
        <p:spPr>
          <a:xfrm>
            <a:off x="11215800" y="311040"/>
            <a:ext cx="624600" cy="452520"/>
          </a:xfrm>
          <a:prstGeom prst="rect">
            <a:avLst/>
          </a:prstGeom>
          <a:noFill/>
          <a:ln>
            <a:noFill/>
          </a:ln>
        </p:spPr>
        <p:txBody>
          <a:bodyPr anchor="ctr"/>
          <a:p>
            <a:pPr algn="ctr">
              <a:lnSpc>
                <a:spcPct val="100000"/>
              </a:lnSpc>
            </a:pPr>
            <a:fld id="{1986AEC5-9050-4BDC-9EE5-F246E6936106}" type="slidenum">
              <a:rPr b="1" lang="de-DE" sz="2000" spc="-1" strike="noStrike">
                <a:solidFill>
                  <a:srgbClr val="d95034"/>
                </a:solidFill>
                <a:latin typeface="Calibri Light"/>
              </a:rPr>
              <a:t>1</a:t>
            </a:fld>
            <a:endParaRPr b="0" lang="de-DE" sz="2000" spc="-1" strike="noStrike">
              <a:latin typeface="Times New Roman"/>
            </a:endParaRPr>
          </a:p>
        </p:txBody>
      </p:sp>
      <p:pic>
        <p:nvPicPr>
          <p:cNvPr id="137" name="Google Shape;174;p30" descr=""/>
          <p:cNvPicPr/>
          <p:nvPr/>
        </p:nvPicPr>
        <p:blipFill>
          <a:blip r:embed="rId1"/>
          <a:stretch/>
        </p:blipFill>
        <p:spPr>
          <a:xfrm>
            <a:off x="2676960" y="5546520"/>
            <a:ext cx="2435760" cy="828720"/>
          </a:xfrm>
          <a:prstGeom prst="rect">
            <a:avLst/>
          </a:prstGeom>
          <a:ln>
            <a:noFill/>
          </a:ln>
        </p:spPr>
      </p:pic>
      <p:pic>
        <p:nvPicPr>
          <p:cNvPr id="138" name="Google Shape;175;p30" descr=""/>
          <p:cNvPicPr/>
          <p:nvPr/>
        </p:nvPicPr>
        <p:blipFill>
          <a:blip r:embed="rId2"/>
          <a:stretch/>
        </p:blipFill>
        <p:spPr>
          <a:xfrm>
            <a:off x="8169120" y="4750560"/>
            <a:ext cx="1038240" cy="1038240"/>
          </a:xfrm>
          <a:prstGeom prst="rect">
            <a:avLst/>
          </a:prstGeom>
          <a:ln>
            <a:noFill/>
          </a:ln>
        </p:spPr>
      </p:pic>
      <p:pic>
        <p:nvPicPr>
          <p:cNvPr id="139" name="Google Shape;176;p30" descr=""/>
          <p:cNvPicPr/>
          <p:nvPr/>
        </p:nvPicPr>
        <p:blipFill>
          <a:blip r:embed="rId3"/>
          <a:stretch/>
        </p:blipFill>
        <p:spPr>
          <a:xfrm>
            <a:off x="2735640" y="3346560"/>
            <a:ext cx="2435760" cy="663480"/>
          </a:xfrm>
          <a:prstGeom prst="rect">
            <a:avLst/>
          </a:prstGeom>
          <a:ln>
            <a:noFill/>
          </a:ln>
        </p:spPr>
      </p:pic>
      <p:pic>
        <p:nvPicPr>
          <p:cNvPr id="140" name="Google Shape;177;p30" descr=""/>
          <p:cNvPicPr/>
          <p:nvPr/>
        </p:nvPicPr>
        <p:blipFill>
          <a:blip r:embed="rId4"/>
          <a:stretch/>
        </p:blipFill>
        <p:spPr>
          <a:xfrm>
            <a:off x="6138360" y="3918600"/>
            <a:ext cx="1356120" cy="572400"/>
          </a:xfrm>
          <a:prstGeom prst="rect">
            <a:avLst/>
          </a:prstGeom>
          <a:ln>
            <a:noFill/>
          </a:ln>
        </p:spPr>
      </p:pic>
      <p:pic>
        <p:nvPicPr>
          <p:cNvPr id="141" name="Google Shape;178;p30" descr=""/>
          <p:cNvPicPr/>
          <p:nvPr/>
        </p:nvPicPr>
        <p:blipFill>
          <a:blip r:embed="rId5"/>
          <a:stretch/>
        </p:blipFill>
        <p:spPr>
          <a:xfrm>
            <a:off x="5227560" y="5178600"/>
            <a:ext cx="2203200" cy="499320"/>
          </a:xfrm>
          <a:prstGeom prst="rect">
            <a:avLst/>
          </a:prstGeom>
          <a:ln>
            <a:noFill/>
          </a:ln>
        </p:spPr>
      </p:pic>
      <p:pic>
        <p:nvPicPr>
          <p:cNvPr id="142" name="Google Shape;179;p30" descr=""/>
          <p:cNvPicPr/>
          <p:nvPr/>
        </p:nvPicPr>
        <p:blipFill>
          <a:blip r:embed="rId6"/>
          <a:stretch/>
        </p:blipFill>
        <p:spPr>
          <a:xfrm>
            <a:off x="8263080" y="3346560"/>
            <a:ext cx="1108800" cy="1108800"/>
          </a:xfrm>
          <a:prstGeom prst="rect">
            <a:avLst/>
          </a:prstGeom>
          <a:ln>
            <a:noFill/>
          </a:ln>
        </p:spPr>
      </p:pic>
      <p:pic>
        <p:nvPicPr>
          <p:cNvPr id="143" name="Google Shape;180;p30" descr=""/>
          <p:cNvPicPr/>
          <p:nvPr/>
        </p:nvPicPr>
        <p:blipFill>
          <a:blip r:embed="rId7"/>
          <a:stretch/>
        </p:blipFill>
        <p:spPr>
          <a:xfrm>
            <a:off x="1714680" y="4455720"/>
            <a:ext cx="2359800" cy="663480"/>
          </a:xfrm>
          <a:prstGeom prst="rect">
            <a:avLst/>
          </a:prstGeom>
          <a:ln>
            <a:noFill/>
          </a:ln>
        </p:spPr>
      </p:pic>
      <p:pic>
        <p:nvPicPr>
          <p:cNvPr id="144" name="Google Shape;181;p30" descr=""/>
          <p:cNvPicPr/>
          <p:nvPr/>
        </p:nvPicPr>
        <p:blipFill>
          <a:blip r:embed="rId8"/>
          <a:stretch/>
        </p:blipFill>
        <p:spPr>
          <a:xfrm>
            <a:off x="4185000" y="4142160"/>
            <a:ext cx="1514160" cy="723600"/>
          </a:xfrm>
          <a:prstGeom prst="rect">
            <a:avLst/>
          </a:prstGeom>
          <a:ln>
            <a:noFill/>
          </a:ln>
        </p:spPr>
      </p:pic>
      <p:pic>
        <p:nvPicPr>
          <p:cNvPr id="145" name="Picture 3" descr=""/>
          <p:cNvPicPr/>
          <p:nvPr/>
        </p:nvPicPr>
        <p:blipFill>
          <a:blip r:embed="rId9"/>
          <a:stretch/>
        </p:blipFill>
        <p:spPr>
          <a:xfrm>
            <a:off x="6539400" y="6044400"/>
            <a:ext cx="1723320" cy="578160"/>
          </a:xfrm>
          <a:prstGeom prst="rect">
            <a:avLst/>
          </a:prstGeom>
          <a:ln>
            <a:noFill/>
          </a:ln>
        </p:spPr>
      </p:pic>
      <p:pic>
        <p:nvPicPr>
          <p:cNvPr id="146" name="Picture 14" descr=""/>
          <p:cNvPicPr/>
          <p:nvPr/>
        </p:nvPicPr>
        <p:blipFill>
          <a:blip r:embed="rId10"/>
          <a:stretch/>
        </p:blipFill>
        <p:spPr>
          <a:xfrm>
            <a:off x="5699520" y="3060000"/>
            <a:ext cx="2086560" cy="376920"/>
          </a:xfrm>
          <a:prstGeom prst="rect">
            <a:avLst/>
          </a:prstGeom>
          <a:ln>
            <a:noFill/>
          </a:ln>
        </p:spPr>
      </p:pic>
      <p:pic>
        <p:nvPicPr>
          <p:cNvPr id="147" name="Picture 16" descr=""/>
          <p:cNvPicPr/>
          <p:nvPr/>
        </p:nvPicPr>
        <p:blipFill>
          <a:blip r:embed="rId11"/>
          <a:stretch/>
        </p:blipFill>
        <p:spPr>
          <a:xfrm>
            <a:off x="1399680" y="3763080"/>
            <a:ext cx="1190160" cy="475920"/>
          </a:xfrm>
          <a:prstGeom prst="rect">
            <a:avLst/>
          </a:prstGeom>
          <a:ln>
            <a:noFill/>
          </a:ln>
        </p:spPr>
      </p:pic>
      <p:pic>
        <p:nvPicPr>
          <p:cNvPr id="148" name="Picture 15" descr=""/>
          <p:cNvPicPr/>
          <p:nvPr/>
        </p:nvPicPr>
        <p:blipFill>
          <a:blip r:embed="rId12"/>
          <a:stretch/>
        </p:blipFill>
        <p:spPr>
          <a:xfrm>
            <a:off x="383040" y="5507280"/>
            <a:ext cx="1924920" cy="41148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248040" y="320760"/>
            <a:ext cx="9492480" cy="1325160"/>
          </a:xfrm>
          <a:prstGeom prst="rect">
            <a:avLst/>
          </a:prstGeom>
          <a:noFill/>
          <a:ln>
            <a:noFill/>
          </a:ln>
        </p:spPr>
        <p:txBody>
          <a:bodyPr anchor="ctr"/>
          <a:p>
            <a:pPr>
              <a:lnSpc>
                <a:spcPct val="90000"/>
              </a:lnSpc>
            </a:pPr>
            <a:r>
              <a:rPr b="1" lang="fr-FR" sz="5000" spc="-1" strike="noStrike" cap="all">
                <a:solidFill>
                  <a:srgbClr val="0d5ea2"/>
                </a:solidFill>
                <a:latin typeface="Calibri Light"/>
              </a:rPr>
              <a:t>Other repositories</a:t>
            </a:r>
            <a:endParaRPr b="0" lang="fr-FR" sz="5000" spc="-1" strike="noStrike">
              <a:solidFill>
                <a:srgbClr val="000000"/>
              </a:solidFill>
              <a:latin typeface="Calibri"/>
            </a:endParaRPr>
          </a:p>
        </p:txBody>
      </p:sp>
      <p:sp>
        <p:nvSpPr>
          <p:cNvPr id="150" name="TextShape 2"/>
          <p:cNvSpPr txBox="1"/>
          <p:nvPr/>
        </p:nvSpPr>
        <p:spPr>
          <a:xfrm>
            <a:off x="11215800" y="311040"/>
            <a:ext cx="624600" cy="452520"/>
          </a:xfrm>
          <a:prstGeom prst="rect">
            <a:avLst/>
          </a:prstGeom>
          <a:noFill/>
          <a:ln>
            <a:noFill/>
          </a:ln>
        </p:spPr>
        <p:txBody>
          <a:bodyPr anchor="ctr"/>
          <a:p>
            <a:pPr algn="ctr">
              <a:lnSpc>
                <a:spcPct val="100000"/>
              </a:lnSpc>
            </a:pPr>
            <a:fld id="{47E13406-DEB3-4FCF-9631-548A3F5E9A5B}" type="slidenum">
              <a:rPr b="1" lang="de-DE" sz="2000" spc="-1" strike="noStrike">
                <a:solidFill>
                  <a:srgbClr val="d95034"/>
                </a:solidFill>
                <a:latin typeface="Calibri Light"/>
              </a:rPr>
              <a:t>1</a:t>
            </a:fld>
            <a:endParaRPr b="0" lang="de-DE" sz="2000" spc="-1" strike="noStrike">
              <a:latin typeface="Times New Roman"/>
            </a:endParaRPr>
          </a:p>
        </p:txBody>
      </p:sp>
      <p:pic>
        <p:nvPicPr>
          <p:cNvPr id="151" name="Picture 4" descr=""/>
          <p:cNvPicPr/>
          <p:nvPr/>
        </p:nvPicPr>
        <p:blipFill>
          <a:blip r:embed="rId1"/>
          <a:stretch/>
        </p:blipFill>
        <p:spPr>
          <a:xfrm>
            <a:off x="610920" y="1646280"/>
            <a:ext cx="4791240" cy="3257640"/>
          </a:xfrm>
          <a:prstGeom prst="rect">
            <a:avLst/>
          </a:prstGeom>
          <a:ln>
            <a:noFill/>
          </a:ln>
        </p:spPr>
      </p:pic>
      <p:pic>
        <p:nvPicPr>
          <p:cNvPr id="152" name="Picture 6" descr=""/>
          <p:cNvPicPr/>
          <p:nvPr/>
        </p:nvPicPr>
        <p:blipFill>
          <a:blip r:embed="rId2"/>
          <a:srcRect l="0" t="22588" r="0" b="0"/>
          <a:stretch/>
        </p:blipFill>
        <p:spPr>
          <a:xfrm>
            <a:off x="6102360" y="1646280"/>
            <a:ext cx="4715280" cy="4505400"/>
          </a:xfrm>
          <a:prstGeom prst="rect">
            <a:avLst/>
          </a:prstGeom>
          <a:ln>
            <a:noFill/>
          </a:ln>
        </p:spPr>
      </p:pic>
      <p:pic>
        <p:nvPicPr>
          <p:cNvPr id="153" name="Picture 7" descr=""/>
          <p:cNvPicPr/>
          <p:nvPr/>
        </p:nvPicPr>
        <p:blipFill>
          <a:blip r:embed="rId3"/>
          <a:stretch/>
        </p:blipFill>
        <p:spPr>
          <a:xfrm>
            <a:off x="610920" y="4899240"/>
            <a:ext cx="4762800" cy="123804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Picture 6" descr=""/>
          <p:cNvPicPr/>
          <p:nvPr/>
        </p:nvPicPr>
        <p:blipFill>
          <a:blip r:embed="rId1"/>
          <a:stretch/>
        </p:blipFill>
        <p:spPr>
          <a:xfrm>
            <a:off x="1451520" y="2015640"/>
            <a:ext cx="7180200" cy="5240520"/>
          </a:xfrm>
          <a:prstGeom prst="rect">
            <a:avLst/>
          </a:prstGeom>
          <a:ln>
            <a:noFill/>
          </a:ln>
        </p:spPr>
      </p:pic>
      <p:sp>
        <p:nvSpPr>
          <p:cNvPr id="155" name="TextShape 1"/>
          <p:cNvSpPr txBox="1"/>
          <p:nvPr/>
        </p:nvSpPr>
        <p:spPr>
          <a:xfrm>
            <a:off x="11215800" y="311040"/>
            <a:ext cx="624600" cy="452520"/>
          </a:xfrm>
          <a:prstGeom prst="rect">
            <a:avLst/>
          </a:prstGeom>
          <a:noFill/>
          <a:ln>
            <a:noFill/>
          </a:ln>
        </p:spPr>
        <p:txBody>
          <a:bodyPr anchor="ctr"/>
          <a:p>
            <a:pPr algn="ctr">
              <a:lnSpc>
                <a:spcPct val="100000"/>
              </a:lnSpc>
            </a:pPr>
            <a:fld id="{F2AF1C3E-61E5-4742-8626-E4D490BD5083}" type="slidenum">
              <a:rPr b="1" lang="de-DE" sz="2000" spc="-1" strike="noStrike">
                <a:solidFill>
                  <a:srgbClr val="d95034"/>
                </a:solidFill>
                <a:latin typeface="Calibri Light"/>
              </a:rPr>
              <a:t>1</a:t>
            </a:fld>
            <a:endParaRPr b="0" lang="de-DE" sz="2000" spc="-1" strike="noStrike">
              <a:latin typeface="Times New Roman"/>
            </a:endParaRPr>
          </a:p>
        </p:txBody>
      </p:sp>
      <p:sp>
        <p:nvSpPr>
          <p:cNvPr id="156" name="TextShape 2"/>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BUILDING TOPOLOGY ONTOLOGY</a:t>
            </a:r>
            <a:endParaRPr b="0" lang="fr-FR" sz="5000" spc="-1" strike="noStrike">
              <a:solidFill>
                <a:srgbClr val="000000"/>
              </a:solidFill>
              <a:latin typeface="Calibri"/>
            </a:endParaRPr>
          </a:p>
        </p:txBody>
      </p:sp>
      <p:sp>
        <p:nvSpPr>
          <p:cNvPr id="157" name="CustomShape 3"/>
          <p:cNvSpPr/>
          <p:nvPr/>
        </p:nvSpPr>
        <p:spPr>
          <a:xfrm>
            <a:off x="1290600" y="1646280"/>
            <a:ext cx="8813520" cy="364680"/>
          </a:xfrm>
          <a:prstGeom prst="rect">
            <a:avLst/>
          </a:prstGeom>
          <a:noFill/>
          <a:ln>
            <a:noFill/>
          </a:ln>
        </p:spPr>
        <p:style>
          <a:lnRef idx="0"/>
          <a:fillRef idx="0"/>
          <a:effectRef idx="0"/>
          <a:fontRef idx="minor"/>
        </p:style>
        <p:txBody>
          <a:bodyPr lIns="90000" rIns="90000" tIns="45000" bIns="45000"/>
          <a:p>
            <a:pPr>
              <a:lnSpc>
                <a:spcPct val="100000"/>
              </a:lnSpc>
            </a:pPr>
            <a:r>
              <a:rPr b="0" lang="de-DE" sz="1800" spc="-1" strike="noStrike">
                <a:solidFill>
                  <a:srgbClr val="000000"/>
                </a:solidFill>
                <a:latin typeface="Calibri"/>
              </a:rPr>
              <a:t>overview of the structure of the document (at </a:t>
            </a:r>
            <a:r>
              <a:rPr b="0" lang="de-DE" sz="1800" spc="-1" strike="noStrike" u="sng">
                <a:solidFill>
                  <a:srgbClr val="0563c1"/>
                </a:solidFill>
                <a:uFillTx/>
                <a:latin typeface="Calibri"/>
                <a:hlinkClick r:id="rId2"/>
              </a:rPr>
              <a:t>https://w3id.org/bot/</a:t>
            </a:r>
            <a:r>
              <a:rPr b="0" lang="de-DE" sz="1800" spc="-1" strike="noStrike">
                <a:solidFill>
                  <a:srgbClr val="000000"/>
                </a:solidFill>
                <a:latin typeface="Calibri"/>
              </a:rPr>
              <a:t> )</a:t>
            </a:r>
            <a:endParaRPr b="0" lang="de-DE" sz="1800" spc="-1" strike="noStrike">
              <a:latin typeface="Arial"/>
            </a:endParaRPr>
          </a:p>
        </p:txBody>
      </p:sp>
      <p:sp>
        <p:nvSpPr>
          <p:cNvPr id="158" name="CustomShape 4"/>
          <p:cNvSpPr/>
          <p:nvPr/>
        </p:nvSpPr>
        <p:spPr>
          <a:xfrm>
            <a:off x="696600" y="6330600"/>
            <a:ext cx="11143800" cy="5166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i="1" lang="de-DE" sz="1400" spc="-1" strike="noStrike">
                <a:solidFill>
                  <a:srgbClr val="24292e"/>
                </a:solidFill>
                <a:latin typeface="-apple-system"/>
              </a:rPr>
              <a:t>Mads Holten Rasmussen, Maxime Lefrançois, Georg Ferdinand Schneider, Pieter Pauwels (2020). </a:t>
            </a:r>
            <a:r>
              <a:rPr b="0" i="1" lang="de-DE" sz="1400" spc="-1" strike="noStrike" u="sng">
                <a:solidFill>
                  <a:srgbClr val="0563c1"/>
                </a:solidFill>
                <a:uFillTx/>
                <a:latin typeface="-apple-system"/>
                <a:hlinkClick r:id="rId3"/>
              </a:rPr>
              <a:t>BOT: the Building </a:t>
            </a:r>
            <a:r>
              <a:rPr b="0" i="1" lang="de-DE" sz="1400" spc="-1" strike="noStrike" u="sng">
                <a:solidFill>
                  <a:srgbClr val="0563c1"/>
                </a:solidFill>
                <a:uFillTx/>
                <a:latin typeface="-apple-system"/>
                <a:hlinkClick r:id="rId4"/>
              </a:rPr>
              <a:t>Topology</a:t>
            </a:r>
            <a:r>
              <a:rPr b="0" i="1" lang="de-DE" sz="1400" spc="-1" strike="noStrike" u="sng">
                <a:solidFill>
                  <a:srgbClr val="0563c1"/>
                </a:solidFill>
                <a:uFillTx/>
                <a:latin typeface="-apple-system"/>
                <a:hlinkClick r:id="rId5"/>
              </a:rPr>
              <a:t> </a:t>
            </a:r>
            <a:r>
              <a:rPr b="0" i="1" lang="de-DE" sz="1400" spc="-1" strike="noStrike" u="sng">
                <a:solidFill>
                  <a:srgbClr val="0563c1"/>
                </a:solidFill>
                <a:uFillTx/>
                <a:latin typeface="-apple-system"/>
                <a:hlinkClick r:id="rId6"/>
              </a:rPr>
              <a:t>Ontology</a:t>
            </a:r>
            <a:r>
              <a:rPr b="0" i="1" lang="de-DE" sz="1400" spc="-1" strike="noStrike" u="sng">
                <a:solidFill>
                  <a:srgbClr val="0563c1"/>
                </a:solidFill>
                <a:uFillTx/>
                <a:latin typeface="-apple-system"/>
                <a:hlinkClick r:id="rId7"/>
              </a:rPr>
              <a:t> of the W3C </a:t>
            </a:r>
            <a:r>
              <a:rPr b="0" i="1" lang="de-DE" sz="1400" spc="-1" strike="noStrike" u="sng">
                <a:solidFill>
                  <a:srgbClr val="0563c1"/>
                </a:solidFill>
                <a:uFillTx/>
                <a:latin typeface="-apple-system"/>
                <a:hlinkClick r:id="rId8"/>
              </a:rPr>
              <a:t>Linked</a:t>
            </a:r>
            <a:r>
              <a:rPr b="0" i="1" lang="de-DE" sz="1400" spc="-1" strike="noStrike" u="sng">
                <a:solidFill>
                  <a:srgbClr val="0563c1"/>
                </a:solidFill>
                <a:uFillTx/>
                <a:latin typeface="-apple-system"/>
                <a:hlinkClick r:id="rId9"/>
              </a:rPr>
              <a:t> Building Data Group</a:t>
            </a:r>
            <a:r>
              <a:rPr b="0" i="1" lang="de-DE" sz="1400" spc="-1" strike="noStrike">
                <a:solidFill>
                  <a:srgbClr val="24292e"/>
                </a:solidFill>
                <a:latin typeface="-apple-system"/>
              </a:rPr>
              <a:t>, Semantic Web Journal, IOS Press</a:t>
            </a:r>
            <a:endParaRPr b="0" lang="de-DE" sz="14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Shape 1"/>
          <p:cNvSpPr txBox="1"/>
          <p:nvPr/>
        </p:nvSpPr>
        <p:spPr>
          <a:xfrm>
            <a:off x="11215800" y="311040"/>
            <a:ext cx="624600" cy="452520"/>
          </a:xfrm>
          <a:prstGeom prst="rect">
            <a:avLst/>
          </a:prstGeom>
          <a:noFill/>
          <a:ln>
            <a:noFill/>
          </a:ln>
        </p:spPr>
        <p:txBody>
          <a:bodyPr anchor="ctr"/>
          <a:p>
            <a:pPr algn="ctr">
              <a:lnSpc>
                <a:spcPct val="100000"/>
              </a:lnSpc>
            </a:pPr>
            <a:fld id="{AC0DFF48-E790-4492-8616-4F2231CBAA93}" type="slidenum">
              <a:rPr b="1" lang="de-DE" sz="2000" spc="-1" strike="noStrike">
                <a:solidFill>
                  <a:srgbClr val="d95034"/>
                </a:solidFill>
                <a:latin typeface="Calibri Light"/>
              </a:rPr>
              <a:t>1</a:t>
            </a:fld>
            <a:endParaRPr b="0" lang="de-DE" sz="2000" spc="-1" strike="noStrike">
              <a:latin typeface="Times New Roman"/>
            </a:endParaRPr>
          </a:p>
        </p:txBody>
      </p:sp>
      <p:sp>
        <p:nvSpPr>
          <p:cNvPr id="160" name="TextShape 2"/>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Building topology ontology</a:t>
            </a:r>
            <a:endParaRPr b="0" lang="fr-FR" sz="5000" spc="-1" strike="noStrike">
              <a:solidFill>
                <a:srgbClr val="000000"/>
              </a:solidFill>
              <a:latin typeface="Calibri"/>
            </a:endParaRPr>
          </a:p>
        </p:txBody>
      </p:sp>
      <p:pic>
        <p:nvPicPr>
          <p:cNvPr id="161" name="Google Shape;193;p32" descr=""/>
          <p:cNvPicPr/>
          <p:nvPr/>
        </p:nvPicPr>
        <p:blipFill>
          <a:blip r:embed="rId1"/>
          <a:stretch/>
        </p:blipFill>
        <p:spPr>
          <a:xfrm>
            <a:off x="1388880" y="1936800"/>
            <a:ext cx="7881480" cy="448164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11215800" y="311040"/>
            <a:ext cx="624600" cy="452520"/>
          </a:xfrm>
          <a:prstGeom prst="rect">
            <a:avLst/>
          </a:prstGeom>
          <a:noFill/>
          <a:ln>
            <a:noFill/>
          </a:ln>
        </p:spPr>
        <p:txBody>
          <a:bodyPr anchor="ctr"/>
          <a:p>
            <a:pPr algn="ctr">
              <a:lnSpc>
                <a:spcPct val="100000"/>
              </a:lnSpc>
            </a:pPr>
            <a:fld id="{DF237FAE-BD9C-47C2-B07C-C3A8FAD45BB3}" type="slidenum">
              <a:rPr b="1" lang="de-DE" sz="2000" spc="-1" strike="noStrike">
                <a:solidFill>
                  <a:srgbClr val="d95034"/>
                </a:solidFill>
                <a:latin typeface="Calibri Light"/>
              </a:rPr>
              <a:t>1</a:t>
            </a:fld>
            <a:endParaRPr b="0" lang="de-DE" sz="2000" spc="-1" strike="noStrike">
              <a:latin typeface="Times New Roman"/>
            </a:endParaRPr>
          </a:p>
        </p:txBody>
      </p:sp>
      <p:sp>
        <p:nvSpPr>
          <p:cNvPr id="91" name="TextShape 2"/>
          <p:cNvSpPr txBox="1"/>
          <p:nvPr/>
        </p:nvSpPr>
        <p:spPr>
          <a:xfrm>
            <a:off x="-1739160" y="426240"/>
            <a:ext cx="15679440" cy="109512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Building Information Modelling (BIM)</a:t>
            </a:r>
            <a:endParaRPr b="0" lang="fr-FR" sz="5000" spc="-1" strike="noStrike">
              <a:solidFill>
                <a:srgbClr val="000000"/>
              </a:solidFill>
              <a:latin typeface="Calibri"/>
            </a:endParaRPr>
          </a:p>
        </p:txBody>
      </p:sp>
      <p:pic>
        <p:nvPicPr>
          <p:cNvPr id="92" name="Google Shape;74;p15" descr=""/>
          <p:cNvPicPr/>
          <p:nvPr/>
        </p:nvPicPr>
        <p:blipFill>
          <a:blip r:embed="rId1"/>
          <a:stretch/>
        </p:blipFill>
        <p:spPr>
          <a:xfrm>
            <a:off x="0" y="1790640"/>
            <a:ext cx="10995480" cy="50670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Shape 1"/>
          <p:cNvSpPr txBox="1"/>
          <p:nvPr/>
        </p:nvSpPr>
        <p:spPr>
          <a:xfrm>
            <a:off x="11215800" y="311040"/>
            <a:ext cx="624600" cy="452520"/>
          </a:xfrm>
          <a:prstGeom prst="rect">
            <a:avLst/>
          </a:prstGeom>
          <a:noFill/>
          <a:ln>
            <a:noFill/>
          </a:ln>
        </p:spPr>
        <p:txBody>
          <a:bodyPr anchor="ctr"/>
          <a:p>
            <a:pPr algn="ctr">
              <a:lnSpc>
                <a:spcPct val="100000"/>
              </a:lnSpc>
            </a:pPr>
            <a:fld id="{F63C6E42-C520-44C9-9E77-9A9F1889B07C}" type="slidenum">
              <a:rPr b="1" lang="de-DE" sz="2000" spc="-1" strike="noStrike">
                <a:solidFill>
                  <a:srgbClr val="d95034"/>
                </a:solidFill>
                <a:latin typeface="Calibri Light"/>
              </a:rPr>
              <a:t>1</a:t>
            </a:fld>
            <a:endParaRPr b="0" lang="de-DE" sz="2000" spc="-1" strike="noStrike">
              <a:latin typeface="Times New Roman"/>
            </a:endParaRPr>
          </a:p>
        </p:txBody>
      </p:sp>
      <p:sp>
        <p:nvSpPr>
          <p:cNvPr id="163" name="TextShape 2"/>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Building topology ontology</a:t>
            </a:r>
            <a:endParaRPr b="0" lang="fr-FR" sz="5000" spc="-1" strike="noStrike">
              <a:solidFill>
                <a:srgbClr val="000000"/>
              </a:solidFill>
              <a:latin typeface="Calibri"/>
            </a:endParaRPr>
          </a:p>
        </p:txBody>
      </p:sp>
      <p:pic>
        <p:nvPicPr>
          <p:cNvPr id="164" name="Google Shape;200;p33" descr=""/>
          <p:cNvPicPr/>
          <p:nvPr/>
        </p:nvPicPr>
        <p:blipFill>
          <a:blip r:embed="rId1"/>
          <a:stretch/>
        </p:blipFill>
        <p:spPr>
          <a:xfrm>
            <a:off x="888840" y="1646280"/>
            <a:ext cx="9457560" cy="493200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248040" y="320760"/>
            <a:ext cx="10515240" cy="1325160"/>
          </a:xfrm>
          <a:prstGeom prst="rect">
            <a:avLst/>
          </a:prstGeom>
          <a:noFill/>
          <a:ln>
            <a:noFill/>
          </a:ln>
        </p:spPr>
        <p:txBody>
          <a:bodyPr anchor="ctr">
            <a:normAutofit/>
          </a:bodyPr>
          <a:p>
            <a:pPr algn="ctr">
              <a:lnSpc>
                <a:spcPct val="90000"/>
              </a:lnSpc>
            </a:pPr>
            <a:r>
              <a:rPr b="1" lang="fr-FR" sz="5000" spc="-1" strike="noStrike" cap="all">
                <a:solidFill>
                  <a:srgbClr val="0d5ea2"/>
                </a:solidFill>
                <a:latin typeface="Calibri Light"/>
              </a:rPr>
              <a:t>Other documents?</a:t>
            </a:r>
            <a:endParaRPr b="0" lang="fr-FR" sz="5000" spc="-1" strike="noStrike">
              <a:solidFill>
                <a:srgbClr val="000000"/>
              </a:solidFill>
              <a:latin typeface="Calibri"/>
            </a:endParaRPr>
          </a:p>
        </p:txBody>
      </p:sp>
      <p:sp>
        <p:nvSpPr>
          <p:cNvPr id="166" name="TextShape 2"/>
          <p:cNvSpPr txBox="1"/>
          <p:nvPr/>
        </p:nvSpPr>
        <p:spPr>
          <a:xfrm>
            <a:off x="11215800" y="311040"/>
            <a:ext cx="624600" cy="452520"/>
          </a:xfrm>
          <a:prstGeom prst="rect">
            <a:avLst/>
          </a:prstGeom>
          <a:noFill/>
          <a:ln>
            <a:noFill/>
          </a:ln>
        </p:spPr>
        <p:txBody>
          <a:bodyPr anchor="ctr"/>
          <a:p>
            <a:pPr algn="ctr">
              <a:lnSpc>
                <a:spcPct val="100000"/>
              </a:lnSpc>
            </a:pPr>
            <a:fld id="{157905A6-2F95-429B-9F46-7BE607FB4F3E}" type="slidenum">
              <a:rPr b="1" lang="de-DE" sz="2000" spc="-1" strike="noStrike">
                <a:solidFill>
                  <a:srgbClr val="d95034"/>
                </a:solidFill>
                <a:latin typeface="Calibri Light"/>
              </a:rPr>
              <a:t>1</a:t>
            </a:fld>
            <a:endParaRPr b="0" lang="de-DE" sz="2000" spc="-1" strike="noStrike">
              <a:latin typeface="Times New Roman"/>
            </a:endParaRPr>
          </a:p>
        </p:txBody>
      </p:sp>
      <p:sp>
        <p:nvSpPr>
          <p:cNvPr id="167" name="CustomShape 3"/>
          <p:cNvSpPr/>
          <p:nvPr/>
        </p:nvSpPr>
        <p:spPr>
          <a:xfrm>
            <a:off x="10170720" y="2844720"/>
            <a:ext cx="6117120" cy="715680"/>
          </a:xfrm>
          <a:prstGeom prst="rect">
            <a:avLst/>
          </a:prstGeom>
          <a:noFill/>
          <a:ln>
            <a:noFill/>
          </a:ln>
        </p:spPr>
        <p:style>
          <a:lnRef idx="0"/>
          <a:fillRef idx="0"/>
          <a:effectRef idx="0"/>
          <a:fontRef idx="minor"/>
        </p:style>
        <p:txBody>
          <a:bodyPr>
            <a:normAutofit/>
          </a:bodyPr>
          <a:p>
            <a:pPr>
              <a:lnSpc>
                <a:spcPct val="90000"/>
              </a:lnSpc>
              <a:spcBef>
                <a:spcPts val="799"/>
              </a:spcBef>
            </a:pPr>
            <a:r>
              <a:rPr b="0" lang="de-DE" sz="2800" spc="-1" strike="noStrike">
                <a:solidFill>
                  <a:srgbClr val="000000"/>
                </a:solidFill>
                <a:latin typeface="Calibri"/>
              </a:rPr>
              <a:t>… </a:t>
            </a:r>
            <a:r>
              <a:rPr b="0" lang="de-DE" sz="2800" spc="-1" strike="noStrike">
                <a:solidFill>
                  <a:srgbClr val="000000"/>
                </a:solidFill>
                <a:latin typeface="Calibri"/>
              </a:rPr>
              <a:t>(?)</a:t>
            </a:r>
            <a:endParaRPr b="0" lang="de-DE" sz="2800" spc="-1" strike="noStrike">
              <a:latin typeface="Arial"/>
            </a:endParaRPr>
          </a:p>
          <a:p>
            <a:pPr>
              <a:lnSpc>
                <a:spcPct val="90000"/>
              </a:lnSpc>
              <a:spcBef>
                <a:spcPts val="799"/>
              </a:spcBef>
            </a:pPr>
            <a:endParaRPr b="0" lang="de-DE" sz="2800" spc="-1" strike="noStrike">
              <a:latin typeface="Arial"/>
            </a:endParaRPr>
          </a:p>
        </p:txBody>
      </p:sp>
      <p:pic>
        <p:nvPicPr>
          <p:cNvPr id="168" name="Picture 2" descr=""/>
          <p:cNvPicPr/>
          <p:nvPr/>
        </p:nvPicPr>
        <p:blipFill>
          <a:blip r:embed="rId1"/>
          <a:stretch/>
        </p:blipFill>
        <p:spPr>
          <a:xfrm>
            <a:off x="312840" y="1512000"/>
            <a:ext cx="4511160" cy="4721760"/>
          </a:xfrm>
          <a:prstGeom prst="rect">
            <a:avLst/>
          </a:prstGeom>
          <a:ln>
            <a:noFill/>
          </a:ln>
        </p:spPr>
      </p:pic>
      <p:pic>
        <p:nvPicPr>
          <p:cNvPr id="169" name="Picture 3" descr=""/>
          <p:cNvPicPr/>
          <p:nvPr/>
        </p:nvPicPr>
        <p:blipFill>
          <a:blip r:embed="rId2"/>
          <a:stretch/>
        </p:blipFill>
        <p:spPr>
          <a:xfrm>
            <a:off x="4968000" y="1548000"/>
            <a:ext cx="4653000" cy="487008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138960" y="3049560"/>
            <a:ext cx="10648440" cy="1423800"/>
          </a:xfrm>
          <a:prstGeom prst="rect">
            <a:avLst/>
          </a:prstGeom>
          <a:noFill/>
          <a:ln>
            <a:noFill/>
          </a:ln>
        </p:spPr>
        <p:txBody>
          <a:bodyPr anchor="b">
            <a:normAutofit/>
          </a:bodyPr>
          <a:p>
            <a:pPr algn="ctr">
              <a:lnSpc>
                <a:spcPct val="90000"/>
              </a:lnSpc>
            </a:pPr>
            <a:r>
              <a:rPr b="1" lang="fr-FR" sz="6000" spc="-1" strike="noStrike" cap="all">
                <a:solidFill>
                  <a:srgbClr val="0d5ea2"/>
                </a:solidFill>
                <a:latin typeface="Calibri Light"/>
              </a:rPr>
              <a:t>Alignments and Links</a:t>
            </a:r>
            <a:endParaRPr b="0" lang="fr-FR" sz="6000" spc="-1" strike="noStrike">
              <a:solidFill>
                <a:srgbClr val="000000"/>
              </a:solidFill>
              <a:latin typeface="Calibri"/>
            </a:endParaRPr>
          </a:p>
        </p:txBody>
      </p:sp>
      <p:sp>
        <p:nvSpPr>
          <p:cNvPr id="171" name="CustomShape 2"/>
          <p:cNvSpPr/>
          <p:nvPr/>
        </p:nvSpPr>
        <p:spPr>
          <a:xfrm>
            <a:off x="1727280" y="4340520"/>
            <a:ext cx="7403760" cy="364680"/>
          </a:xfrm>
          <a:prstGeom prst="rect">
            <a:avLst/>
          </a:prstGeom>
          <a:noFill/>
          <a:ln>
            <a:noFill/>
          </a:ln>
        </p:spPr>
        <p:style>
          <a:lnRef idx="0"/>
          <a:fillRef idx="0"/>
          <a:effectRef idx="0"/>
          <a:fontRef idx="minor"/>
        </p:style>
        <p:txBody>
          <a:bodyPr lIns="90000" rIns="90000" tIns="45000" bIns="45000"/>
          <a:p>
            <a:pPr algn="ctr">
              <a:lnSpc>
                <a:spcPct val="100000"/>
              </a:lnSpc>
              <a:spcBef>
                <a:spcPts val="799"/>
              </a:spcBef>
            </a:pPr>
            <a:r>
              <a:rPr b="0" lang="de-DE" sz="1800" spc="-1" strike="noStrike">
                <a:solidFill>
                  <a:srgbClr val="000000"/>
                </a:solidFill>
                <a:latin typeface="Calibri"/>
              </a:rPr>
              <a:t>We don't use the close world assumption ;-)</a:t>
            </a:r>
            <a:endParaRPr b="0" lang="de-DE" sz="1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72" name="Table 1"/>
          <p:cNvGraphicFramePr/>
          <p:nvPr/>
        </p:nvGraphicFramePr>
        <p:xfrm>
          <a:off x="247680" y="1235520"/>
          <a:ext cx="10515240" cy="4242960"/>
        </p:xfrm>
        <a:graphic>
          <a:graphicData uri="http://schemas.openxmlformats.org/drawingml/2006/table">
            <a:tbl>
              <a:tblPr/>
              <a:tblGrid>
                <a:gridCol w="2103120"/>
                <a:gridCol w="2103120"/>
                <a:gridCol w="2103120"/>
                <a:gridCol w="2103120"/>
                <a:gridCol w="2103120"/>
              </a:tblGrid>
              <a:tr h="551880">
                <a:tc>
                  <a:txBody>
                    <a:bodyPr anchor="ctr"/>
                    <a:p>
                      <a:pPr>
                        <a:lnSpc>
                          <a:spcPct val="100000"/>
                        </a:lnSpc>
                      </a:pPr>
                      <a:r>
                        <a:rPr b="1" lang="de-DE" sz="1800" spc="-1" strike="noStrike">
                          <a:solidFill>
                            <a:srgbClr val="ffffff"/>
                          </a:solidFill>
                          <a:latin typeface="Calibri"/>
                        </a:rPr>
                        <a:t>W3C</a:t>
                      </a:r>
                      <a:endParaRPr b="0" lang="de-DE"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nchor="ctr"/>
                    <a:p>
                      <a:pPr>
                        <a:lnSpc>
                          <a:spcPct val="100000"/>
                        </a:lnSpc>
                      </a:pPr>
                      <a:r>
                        <a:rPr b="1" lang="de-DE" sz="1800" spc="-1" strike="noStrike">
                          <a:solidFill>
                            <a:srgbClr val="ffffff"/>
                          </a:solidFill>
                          <a:latin typeface="Calibri"/>
                        </a:rPr>
                        <a:t>buildingSmart International</a:t>
                      </a:r>
                      <a:endParaRPr b="0" lang="de-DE"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nchor="ctr"/>
                    <a:p>
                      <a:pPr>
                        <a:lnSpc>
                          <a:spcPct val="100000"/>
                        </a:lnSpc>
                      </a:pPr>
                      <a:r>
                        <a:rPr b="1" lang="de-DE" sz="1800" spc="-1" strike="noStrike">
                          <a:solidFill>
                            <a:srgbClr val="ffffff"/>
                          </a:solidFill>
                          <a:latin typeface="Calibri"/>
                        </a:rPr>
                        <a:t>OGC</a:t>
                      </a:r>
                      <a:endParaRPr b="0" lang="de-DE"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nchor="ctr"/>
                    <a:p>
                      <a:pPr>
                        <a:lnSpc>
                          <a:spcPct val="100000"/>
                        </a:lnSpc>
                      </a:pPr>
                      <a:r>
                        <a:rPr b="1" lang="de-DE" sz="1800" spc="-1" strike="noStrike">
                          <a:solidFill>
                            <a:srgbClr val="ffffff"/>
                          </a:solidFill>
                          <a:latin typeface="Calibri"/>
                        </a:rPr>
                        <a:t>ISO</a:t>
                      </a:r>
                      <a:endParaRPr b="0" lang="de-DE"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nchor="ctr"/>
                    <a:p>
                      <a:pPr>
                        <a:lnSpc>
                          <a:spcPct val="100000"/>
                        </a:lnSpc>
                      </a:pPr>
                      <a:r>
                        <a:rPr b="1" lang="de-DE" sz="1800" spc="-1" strike="noStrike">
                          <a:solidFill>
                            <a:srgbClr val="ffffff"/>
                          </a:solidFill>
                          <a:latin typeface="Calibri"/>
                        </a:rPr>
                        <a:t>Other</a:t>
                      </a:r>
                      <a:endParaRPr b="0" lang="de-DE"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792000">
                <a:tc>
                  <a:txBody>
                    <a:bodyPr anchor="ctr"/>
                    <a:p>
                      <a:pPr>
                        <a:lnSpc>
                          <a:spcPct val="100000"/>
                        </a:lnSpc>
                      </a:pPr>
                      <a:r>
                        <a:rPr b="0" lang="de-DE" sz="1100" spc="-1" strike="noStrike" u="sng">
                          <a:solidFill>
                            <a:srgbClr val="0563c1"/>
                          </a:solidFill>
                          <a:uFillTx/>
                          <a:latin typeface="Calibri"/>
                          <a:hlinkClick r:id="rId1"/>
                        </a:rPr>
                        <a:t>SSN</a:t>
                      </a:r>
                      <a:r>
                        <a:rPr b="0" lang="de-DE" sz="1100" spc="-1" strike="noStrike" u="sng">
                          <a:solidFill>
                            <a:srgbClr val="0563c1"/>
                          </a:solidFill>
                          <a:uFillTx/>
                          <a:latin typeface="Calibri"/>
                          <a:hlinkClick r:id="rId2"/>
                        </a:rPr>
                        <a:t> </a:t>
                      </a:r>
                      <a:r>
                        <a:rPr b="0" lang="de-DE" sz="1100" spc="-1" strike="noStrike">
                          <a:solidFill>
                            <a:srgbClr val="000000"/>
                          </a:solidFill>
                          <a:latin typeface="Calibri"/>
                        </a:rPr>
                        <a:t>(Semantic Sensor Networks)</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u="sng">
                          <a:solidFill>
                            <a:srgbClr val="0563c1"/>
                          </a:solidFill>
                          <a:uFillTx/>
                          <a:latin typeface="Calibri"/>
                          <a:hlinkClick r:id="rId3"/>
                        </a:rPr>
                        <a:t>ifcOWL</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u="sng">
                          <a:solidFill>
                            <a:srgbClr val="0563c1"/>
                          </a:solidFill>
                          <a:uFillTx/>
                          <a:latin typeface="Calibri"/>
                          <a:hlinkClick r:id="rId4"/>
                        </a:rPr>
                        <a:t>GML </a:t>
                      </a:r>
                      <a:r>
                        <a:rPr b="0" lang="de-DE" sz="1100" spc="-1" strike="noStrike">
                          <a:solidFill>
                            <a:srgbClr val="000000"/>
                          </a:solidFill>
                          <a:latin typeface="Calibri"/>
                        </a:rPr>
                        <a:t>(Geography Markup Language) -&gt; ISO 19136:2015</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a:solidFill>
                            <a:srgbClr val="000000"/>
                          </a:solidFill>
                          <a:latin typeface="Calibri"/>
                        </a:rPr>
                        <a:t>Data structures for electronic product catalogues for building services -- Part 1: Concepts, architecture and model (ISO 16757-1:2015)</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u="sng">
                          <a:solidFill>
                            <a:srgbClr val="0563c1"/>
                          </a:solidFill>
                          <a:uFillTx/>
                          <a:latin typeface="Calibri"/>
                          <a:hlinkClick r:id="rId5"/>
                        </a:rPr>
                        <a:t>DogONT</a:t>
                      </a:r>
                      <a:r>
                        <a:rPr b="0" lang="de-DE" sz="1100" spc="-1" strike="noStrike" u="sng">
                          <a:solidFill>
                            <a:srgbClr val="0563c1"/>
                          </a:solidFill>
                          <a:uFillTx/>
                          <a:latin typeface="Calibri"/>
                          <a:hlinkClick r:id="rId6"/>
                        </a:rPr>
                        <a:t> </a:t>
                      </a:r>
                      <a:r>
                        <a:rPr b="0" lang="de-DE" sz="1100" spc="-1" strike="noStrike">
                          <a:solidFill>
                            <a:srgbClr val="000000"/>
                          </a:solidFill>
                          <a:latin typeface="Calibri"/>
                        </a:rPr>
                        <a:t>(Ontology Modeling for Intelligent Domotic Environments)</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511920">
                <a:tc>
                  <a:txBody>
                    <a:bodyPr anchor="ctr"/>
                    <a:p>
                      <a:pPr>
                        <a:lnSpc>
                          <a:spcPct val="100000"/>
                        </a:lnSpc>
                      </a:pPr>
                      <a:r>
                        <a:rPr b="0" lang="de-DE" sz="1100" spc="-1" strike="noStrike" u="sng">
                          <a:solidFill>
                            <a:srgbClr val="0563c1"/>
                          </a:solidFill>
                          <a:uFillTx/>
                          <a:latin typeface="Calibri"/>
                          <a:hlinkClick r:id="rId7"/>
                        </a:rPr>
                        <a:t>owl-time</a:t>
                      </a:r>
                      <a:r>
                        <a:rPr b="0" lang="de-DE" sz="1100" spc="-1" strike="noStrike">
                          <a:solidFill>
                            <a:srgbClr val="000000"/>
                          </a:solidFill>
                          <a:latin typeface="Calibri"/>
                        </a:rPr>
                        <a:t> </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ctr"/>
                    <a:p>
                      <a:pPr>
                        <a:lnSpc>
                          <a:spcPct val="100000"/>
                        </a:lnSpc>
                      </a:pPr>
                      <a:r>
                        <a:rPr b="0" lang="de-DE" sz="1100" spc="-1" strike="noStrike">
                          <a:solidFill>
                            <a:srgbClr val="000000"/>
                          </a:solidFill>
                          <a:latin typeface="Calibri"/>
                        </a:rPr>
                        <a:t>ISO 29481 Building information models -- Information delivery manual (IDM)</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ctr"/>
                    <a:p>
                      <a:pPr>
                        <a:lnSpc>
                          <a:spcPct val="100000"/>
                        </a:lnSpc>
                      </a:pPr>
                      <a:r>
                        <a:rPr b="0" lang="de-DE" sz="1100" spc="-1" strike="noStrike" u="sng">
                          <a:solidFill>
                            <a:srgbClr val="0563c1"/>
                          </a:solidFill>
                          <a:uFillTx/>
                          <a:latin typeface="Calibri"/>
                          <a:hlinkClick r:id="rId8"/>
                        </a:rPr>
                        <a:t>CityGML</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ctr"/>
                    <a:p>
                      <a:pPr>
                        <a:lnSpc>
                          <a:spcPct val="100000"/>
                        </a:lnSpc>
                      </a:pPr>
                      <a:r>
                        <a:rPr b="0" lang="de-DE" sz="1100" spc="-1" strike="noStrike">
                          <a:solidFill>
                            <a:srgbClr val="000000"/>
                          </a:solidFill>
                          <a:latin typeface="Calibri"/>
                        </a:rPr>
                        <a:t>Geographic Information - Spatial Schema  (ISO 19107:2003)</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ctr"/>
                    <a:p>
                      <a:pPr>
                        <a:lnSpc>
                          <a:spcPct val="100000"/>
                        </a:lnSpc>
                      </a:pPr>
                      <a:r>
                        <a:rPr b="0" lang="de-DE" sz="1100" spc="-1" strike="noStrike" u="sng">
                          <a:solidFill>
                            <a:srgbClr val="0563c1"/>
                          </a:solidFill>
                          <a:uFillTx/>
                          <a:latin typeface="Calibri"/>
                          <a:hlinkClick r:id="rId9"/>
                        </a:rPr>
                        <a:t>SAREF </a:t>
                      </a:r>
                      <a:r>
                        <a:rPr b="0" lang="de-DE" sz="1100" spc="-1" strike="noStrike">
                          <a:solidFill>
                            <a:srgbClr val="000000"/>
                          </a:solidFill>
                          <a:latin typeface="Calibri"/>
                        </a:rPr>
                        <a:t>(Smart Applications REFerence Ontology)</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651960">
                <a:tc>
                  <a:txBody>
                    <a:bodyPr anchor="ctr"/>
                    <a:p>
                      <a:pPr>
                        <a:lnSpc>
                          <a:spcPct val="100000"/>
                        </a:lnSpc>
                      </a:pPr>
                      <a:r>
                        <a:rPr b="0" lang="de-DE" sz="1100" spc="-1" strike="noStrike" u="sng">
                          <a:solidFill>
                            <a:srgbClr val="0563c1"/>
                          </a:solidFill>
                          <a:uFillTx/>
                          <a:latin typeface="Calibri"/>
                          <a:hlinkClick r:id="rId10"/>
                        </a:rPr>
                        <a:t>JSON-LD</a:t>
                      </a:r>
                      <a:r>
                        <a:rPr b="0" lang="de-DE" sz="1100" spc="-1" strike="noStrike">
                          <a:solidFill>
                            <a:srgbClr val="000000"/>
                          </a:solidFill>
                          <a:latin typeface="Calibri"/>
                        </a:rPr>
                        <a:t> (JavaScript Object Notation for Linked Data)</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a:solidFill>
                            <a:srgbClr val="000000"/>
                          </a:solidFill>
                          <a:latin typeface="Calibri"/>
                        </a:rPr>
                        <a:t>ISO 12006 Building construction -- Organization of information about construction works</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u="sng">
                          <a:solidFill>
                            <a:srgbClr val="0563c1"/>
                          </a:solidFill>
                          <a:uFillTx/>
                          <a:latin typeface="Calibri"/>
                          <a:hlinkClick r:id="rId11"/>
                        </a:rPr>
                        <a:t>CityGML</a:t>
                      </a:r>
                      <a:r>
                        <a:rPr b="0" lang="de-DE" sz="1100" spc="-1" strike="noStrike" u="sng">
                          <a:solidFill>
                            <a:srgbClr val="0563c1"/>
                          </a:solidFill>
                          <a:uFillTx/>
                          <a:latin typeface="Calibri"/>
                          <a:hlinkClick r:id="rId12"/>
                        </a:rPr>
                        <a:t> Building Module</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a:solidFill>
                            <a:srgbClr val="000000"/>
                          </a:solidFill>
                          <a:latin typeface="Calibri"/>
                        </a:rPr>
                        <a:t>OWL representation of part of the model for geometry and space from ISO 19107:2003 (ISO 19150-2)</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a:solidFill>
                            <a:srgbClr val="000000"/>
                          </a:solidFill>
                          <a:latin typeface="Calibri"/>
                        </a:rPr>
                        <a:t>Ontology of </a:t>
                      </a:r>
                      <a:r>
                        <a:rPr b="0" lang="de-DE" sz="1100" spc="-1" strike="noStrike" u="sng">
                          <a:solidFill>
                            <a:srgbClr val="0563c1"/>
                          </a:solidFill>
                          <a:uFillTx/>
                          <a:latin typeface="Calibri"/>
                          <a:hlinkClick r:id="rId13"/>
                        </a:rPr>
                        <a:t>Spatial Relations</a:t>
                      </a:r>
                      <a:r>
                        <a:rPr b="0" lang="de-DE" sz="1100" spc="-1" strike="noStrike">
                          <a:solidFill>
                            <a:srgbClr val="000000"/>
                          </a:solidFill>
                          <a:latin typeface="Calibri"/>
                        </a:rPr>
                        <a:t> (defined by the UK Ordnance Survey)</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1880">
                <a:tc>
                  <a:txBody>
                    <a:bodyPr anchor="ctr"/>
                    <a:p>
                      <a:pPr>
                        <a:lnSpc>
                          <a:spcPct val="100000"/>
                        </a:lnSpc>
                      </a:pPr>
                      <a:r>
                        <a:rPr b="0" lang="de-DE" sz="1100" spc="-1" strike="noStrike" u="sng">
                          <a:solidFill>
                            <a:srgbClr val="0563c1"/>
                          </a:solidFill>
                          <a:uFillTx/>
                          <a:latin typeface="Calibri"/>
                          <a:hlinkClick r:id="rId14"/>
                        </a:rPr>
                        <a:t>BasicGeo</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ctr"/>
                    <a:p>
                      <a:pPr>
                        <a:lnSpc>
                          <a:spcPct val="100000"/>
                        </a:lnSpc>
                      </a:pPr>
                      <a:r>
                        <a:rPr b="0" lang="de-DE" sz="1100" spc="-1" strike="noStrike">
                          <a:solidFill>
                            <a:srgbClr val="000000"/>
                          </a:solidFill>
                          <a:latin typeface="Calibri"/>
                        </a:rPr>
                        <a:t>ISO 12006-2 Framework for classification</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ctr"/>
                    <a:p>
                      <a:pPr>
                        <a:lnSpc>
                          <a:spcPct val="100000"/>
                        </a:lnSpc>
                      </a:pPr>
                      <a:r>
                        <a:rPr b="0" lang="de-DE" sz="1100" spc="-1" strike="noStrike" u="sng">
                          <a:solidFill>
                            <a:srgbClr val="0563c1"/>
                          </a:solidFill>
                          <a:uFillTx/>
                          <a:latin typeface="Calibri"/>
                          <a:hlinkClick r:id="rId15"/>
                        </a:rPr>
                        <a:t>GeoSPARQL</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ctr"/>
                    <a:p>
                      <a:pPr>
                        <a:lnSpc>
                          <a:spcPct val="100000"/>
                        </a:lnSpc>
                      </a:pPr>
                      <a:r>
                        <a:rPr b="0" lang="de-DE" sz="1100" spc="-1" strike="noStrike">
                          <a:solidFill>
                            <a:srgbClr val="000000"/>
                          </a:solidFill>
                          <a:latin typeface="Calibri"/>
                        </a:rPr>
                        <a:t>GeoVocab </a:t>
                      </a:r>
                      <a:r>
                        <a:rPr b="0" lang="de-DE" sz="1100" spc="-1" strike="noStrike" u="sng">
                          <a:solidFill>
                            <a:srgbClr val="0563c1"/>
                          </a:solidFill>
                          <a:uFillTx/>
                          <a:latin typeface="Calibri"/>
                          <a:hlinkClick r:id="rId16"/>
                        </a:rPr>
                        <a:t>Geometry </a:t>
                      </a:r>
                      <a:r>
                        <a:rPr b="0" lang="de-DE" sz="1100" spc="-1" strike="noStrike">
                          <a:solidFill>
                            <a:srgbClr val="000000"/>
                          </a:solidFill>
                          <a:latin typeface="Calibri"/>
                        </a:rPr>
                        <a:t>and </a:t>
                      </a:r>
                      <a:r>
                        <a:rPr b="0" lang="de-DE" sz="1100" spc="-1" strike="noStrike" u="sng">
                          <a:solidFill>
                            <a:srgbClr val="0563c1"/>
                          </a:solidFill>
                          <a:uFillTx/>
                          <a:latin typeface="Calibri"/>
                          <a:hlinkClick r:id="rId17"/>
                        </a:rPr>
                        <a:t>Spatial </a:t>
                      </a:r>
                      <a:r>
                        <a:rPr b="0" lang="de-DE" sz="1100" spc="-1" strike="noStrike">
                          <a:solidFill>
                            <a:srgbClr val="000000"/>
                          </a:solidFill>
                          <a:latin typeface="Calibri"/>
                        </a:rPr>
                        <a:t>Ontology</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1880">
                <a:tc>
                  <a:txBody>
                    <a:bodyPr anchor="ctr"/>
                    <a:p>
                      <a:pPr>
                        <a:lnSpc>
                          <a:spcPct val="100000"/>
                        </a:lnSpc>
                      </a:pPr>
                      <a:r>
                        <a:rPr b="0" lang="de-DE" sz="1100" spc="-1" strike="noStrike" u="sng">
                          <a:solidFill>
                            <a:srgbClr val="0563c1"/>
                          </a:solidFill>
                          <a:uFillTx/>
                          <a:latin typeface="Calibri"/>
                          <a:hlinkClick r:id="rId18"/>
                        </a:rPr>
                        <a:t>SOSA </a:t>
                      </a:r>
                      <a:r>
                        <a:rPr b="0" lang="de-DE" sz="1100" spc="-1" strike="noStrike">
                          <a:solidFill>
                            <a:srgbClr val="000000"/>
                          </a:solidFill>
                          <a:latin typeface="Calibri"/>
                        </a:rPr>
                        <a:t>(Sensor, Observation, Sample, and Actuator) ontology</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a:solidFill>
                            <a:srgbClr val="000000"/>
                          </a:solidFill>
                          <a:latin typeface="Calibri"/>
                        </a:rPr>
                        <a:t>ISO 12006-3 Framework for object-oriented information (IFD)</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u="sng">
                          <a:solidFill>
                            <a:srgbClr val="0563c1"/>
                          </a:solidFill>
                          <a:uFillTx/>
                          <a:latin typeface="Calibri"/>
                          <a:hlinkClick r:id="rId19"/>
                        </a:rPr>
                        <a:t>Indoor GML</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a:solidFill>
                            <a:srgbClr val="000000"/>
                          </a:solidFill>
                          <a:latin typeface="Calibri"/>
                        </a:rPr>
                        <a:t>SmartEnergy Aware Systems (</a:t>
                      </a:r>
                      <a:r>
                        <a:rPr b="0" lang="de-DE" sz="1100" spc="-1" strike="noStrike" u="sng">
                          <a:solidFill>
                            <a:srgbClr val="0563c1"/>
                          </a:solidFill>
                          <a:uFillTx/>
                          <a:latin typeface="Calibri"/>
                          <a:hlinkClick r:id="rId20"/>
                        </a:rPr>
                        <a:t>SEAS</a:t>
                      </a:r>
                      <a:r>
                        <a:rPr b="0" lang="de-DE" sz="1100" spc="-1" strike="noStrike">
                          <a:solidFill>
                            <a:srgbClr val="000000"/>
                          </a:solidFill>
                          <a:latin typeface="Calibri"/>
                        </a:rPr>
                        <a:t>)</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188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ctr"/>
                    <a:p>
                      <a:pPr>
                        <a:lnSpc>
                          <a:spcPct val="100000"/>
                        </a:lnSpc>
                      </a:pPr>
                      <a:r>
                        <a:rPr b="0" lang="de-DE" sz="1100" spc="-1" strike="noStrike">
                          <a:solidFill>
                            <a:srgbClr val="000000"/>
                          </a:solidFill>
                          <a:latin typeface="Calibri"/>
                        </a:rPr>
                        <a:t>Industry Foundation Classes</a:t>
                      </a:r>
                      <a:endParaRPr b="0" lang="de-DE" sz="1100" spc="-1" strike="noStrike">
                        <a:latin typeface="Arial"/>
                      </a:endParaRPr>
                    </a:p>
                    <a:p>
                      <a:pPr>
                        <a:lnSpc>
                          <a:spcPct val="100000"/>
                        </a:lnSpc>
                      </a:pPr>
                      <a:r>
                        <a:rPr b="0" lang="de-DE" sz="1100" spc="-1" strike="noStrike">
                          <a:solidFill>
                            <a:srgbClr val="000000"/>
                          </a:solidFill>
                          <a:latin typeface="Calibri"/>
                        </a:rPr>
                        <a:t>(ISO 16739:2013)</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ctr"/>
                    <a:p>
                      <a:pPr>
                        <a:lnSpc>
                          <a:spcPct val="100000"/>
                        </a:lnSpc>
                      </a:pPr>
                      <a:r>
                        <a:rPr b="0" lang="de-DE" sz="1100" spc="-1" strike="noStrike" u="sng">
                          <a:solidFill>
                            <a:srgbClr val="0563c1"/>
                          </a:solidFill>
                          <a:uFillTx/>
                          <a:latin typeface="Calibri"/>
                          <a:hlinkClick r:id="rId21"/>
                        </a:rPr>
                        <a:t>SensorML</a:t>
                      </a:r>
                      <a:r>
                        <a:rPr b="0" lang="de-DE" sz="1100" spc="-1" strike="noStrike" u="sng">
                          <a:solidFill>
                            <a:srgbClr val="0563c1"/>
                          </a:solidFill>
                          <a:uFillTx/>
                          <a:latin typeface="Calibri"/>
                          <a:hlinkClick r:id="rId22"/>
                        </a:rPr>
                        <a:t> </a:t>
                      </a:r>
                      <a:r>
                        <a:rPr b="0" lang="de-DE" sz="1100" spc="-1" strike="noStrike">
                          <a:solidFill>
                            <a:srgbClr val="000000"/>
                          </a:solidFill>
                          <a:latin typeface="Calibri"/>
                        </a:rPr>
                        <a:t>(OpenGIS Sensor Model Language)</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ctr"/>
                    <a:p>
                      <a:pPr>
                        <a:lnSpc>
                          <a:spcPct val="100000"/>
                        </a:lnSpc>
                      </a:pPr>
                      <a:r>
                        <a:rPr b="0" lang="de-DE" sz="1100" spc="-1" strike="noStrike" u="sng">
                          <a:solidFill>
                            <a:srgbClr val="0563c1"/>
                          </a:solidFill>
                          <a:uFillTx/>
                          <a:latin typeface="Calibri"/>
                          <a:hlinkClick r:id="rId23"/>
                        </a:rPr>
                        <a:t>Brick</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188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u="sng">
                          <a:solidFill>
                            <a:srgbClr val="0563c1"/>
                          </a:solidFill>
                          <a:uFillTx/>
                          <a:latin typeface="Calibri"/>
                          <a:hlinkClick r:id="rId24"/>
                        </a:rPr>
                        <a:t>SWE</a:t>
                      </a:r>
                      <a:r>
                        <a:rPr b="0" lang="de-DE" sz="1100" spc="-1" strike="noStrike">
                          <a:solidFill>
                            <a:srgbClr val="000000"/>
                          </a:solidFill>
                          <a:latin typeface="Calibri"/>
                        </a:rPr>
                        <a:t> (Sensor Web Enablement) Common Data Model</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ctr"/>
                    <a:p>
                      <a:pPr>
                        <a:lnSpc>
                          <a:spcPct val="100000"/>
                        </a:lnSpc>
                      </a:pPr>
                      <a:r>
                        <a:rPr b="0" lang="de-DE" sz="1100" spc="-1" strike="noStrike">
                          <a:solidFill>
                            <a:srgbClr val="000000"/>
                          </a:solidFill>
                          <a:latin typeface="Calibri"/>
                        </a:rPr>
                        <a:t>Project </a:t>
                      </a:r>
                      <a:r>
                        <a:rPr b="0" lang="de-DE" sz="1100" spc="-1" strike="noStrike" u="sng">
                          <a:solidFill>
                            <a:srgbClr val="0563c1"/>
                          </a:solidFill>
                          <a:uFillTx/>
                          <a:latin typeface="Calibri"/>
                          <a:hlinkClick r:id="rId25"/>
                        </a:rPr>
                        <a:t>Haystack</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23184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ctr"/>
                    <a:p>
                      <a:pPr>
                        <a:lnSpc>
                          <a:spcPct val="100000"/>
                        </a:lnSpc>
                      </a:pPr>
                      <a:r>
                        <a:rPr b="0" lang="de-DE" sz="1100" spc="-1" strike="noStrike">
                          <a:solidFill>
                            <a:srgbClr val="000000"/>
                          </a:solidFill>
                          <a:latin typeface="Calibri"/>
                        </a:rPr>
                        <a:t>RealEstate Ontology</a:t>
                      </a:r>
                      <a:endParaRPr b="0" lang="de-DE"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bl>
          </a:graphicData>
        </a:graphic>
      </p:graphicFrame>
      <p:sp>
        <p:nvSpPr>
          <p:cNvPr id="173" name="TextShape 2"/>
          <p:cNvSpPr txBox="1"/>
          <p:nvPr/>
        </p:nvSpPr>
        <p:spPr>
          <a:xfrm>
            <a:off x="11215800" y="311040"/>
            <a:ext cx="624600" cy="452520"/>
          </a:xfrm>
          <a:prstGeom prst="rect">
            <a:avLst/>
          </a:prstGeom>
          <a:noFill/>
          <a:ln>
            <a:noFill/>
          </a:ln>
        </p:spPr>
        <p:txBody>
          <a:bodyPr anchor="ctr"/>
          <a:p>
            <a:pPr algn="ctr">
              <a:lnSpc>
                <a:spcPct val="100000"/>
              </a:lnSpc>
            </a:pPr>
            <a:fld id="{B3E73D60-B89D-4416-ADD2-78BAF3CDF9F4}" type="slidenum">
              <a:rPr b="1" lang="de-DE" sz="2000" spc="-1" strike="noStrike">
                <a:solidFill>
                  <a:srgbClr val="d95034"/>
                </a:solidFill>
                <a:latin typeface="Calibri Light"/>
              </a:rPr>
              <a:t>1</a:t>
            </a:fld>
            <a:endParaRPr b="0" lang="de-DE" sz="2000" spc="-1" strike="noStrike">
              <a:latin typeface="Times New Roman"/>
            </a:endParaRPr>
          </a:p>
        </p:txBody>
      </p:sp>
      <p:sp>
        <p:nvSpPr>
          <p:cNvPr id="174" name="TextShape 3"/>
          <p:cNvSpPr txBox="1"/>
          <p:nvPr/>
        </p:nvSpPr>
        <p:spPr>
          <a:xfrm>
            <a:off x="248040" y="-90000"/>
            <a:ext cx="10515240" cy="1325160"/>
          </a:xfrm>
          <a:prstGeom prst="rect">
            <a:avLst/>
          </a:prstGeom>
          <a:noFill/>
          <a:ln>
            <a:noFill/>
          </a:ln>
        </p:spPr>
        <p:txBody>
          <a:bodyPr anchor="ctr">
            <a:normAutofit/>
          </a:bodyPr>
          <a:p>
            <a:pPr algn="ctr">
              <a:lnSpc>
                <a:spcPct val="90000"/>
              </a:lnSpc>
            </a:pPr>
            <a:r>
              <a:rPr b="1" lang="fr-FR" sz="3200" spc="-1" strike="noStrike" cap="all">
                <a:solidFill>
                  <a:srgbClr val="0d5ea2"/>
                </a:solidFill>
                <a:latin typeface="Calibri Light"/>
              </a:rPr>
              <a:t>Existing Vocabularies/Standards for Building Data</a:t>
            </a:r>
            <a:endParaRPr b="0" lang="fr-FR" sz="3200" spc="-1" strike="noStrike">
              <a:solidFill>
                <a:srgbClr val="000000"/>
              </a:solidFill>
              <a:latin typeface="Calibri"/>
            </a:endParaRPr>
          </a:p>
        </p:txBody>
      </p:sp>
      <p:pic>
        <p:nvPicPr>
          <p:cNvPr id="175" name="Image 7" descr=""/>
          <p:cNvPicPr/>
          <p:nvPr/>
        </p:nvPicPr>
        <p:blipFill>
          <a:blip r:embed="rId26"/>
          <a:stretch/>
        </p:blipFill>
        <p:spPr>
          <a:xfrm>
            <a:off x="7770240" y="807480"/>
            <a:ext cx="828360" cy="1076040"/>
          </a:xfrm>
          <a:prstGeom prst="rect">
            <a:avLst/>
          </a:prstGeom>
          <a:ln>
            <a:noFill/>
          </a:ln>
        </p:spPr>
      </p:pic>
      <p:pic>
        <p:nvPicPr>
          <p:cNvPr id="176" name="Image 9" descr=""/>
          <p:cNvPicPr/>
          <p:nvPr/>
        </p:nvPicPr>
        <p:blipFill>
          <a:blip r:embed="rId27"/>
          <a:stretch/>
        </p:blipFill>
        <p:spPr>
          <a:xfrm>
            <a:off x="5272920" y="1300320"/>
            <a:ext cx="1151640" cy="583200"/>
          </a:xfrm>
          <a:prstGeom prst="rect">
            <a:avLst/>
          </a:prstGeom>
          <a:ln>
            <a:noFill/>
          </a:ln>
        </p:spPr>
      </p:pic>
      <p:pic>
        <p:nvPicPr>
          <p:cNvPr id="177" name="Image 10" descr=""/>
          <p:cNvPicPr/>
          <p:nvPr/>
        </p:nvPicPr>
        <p:blipFill>
          <a:blip r:embed="rId28"/>
          <a:stretch/>
        </p:blipFill>
        <p:spPr>
          <a:xfrm>
            <a:off x="2399760" y="1380960"/>
            <a:ext cx="1991160" cy="468720"/>
          </a:xfrm>
          <a:prstGeom prst="rect">
            <a:avLst/>
          </a:prstGeom>
          <a:ln>
            <a:noFill/>
          </a:ln>
        </p:spPr>
      </p:pic>
      <p:pic>
        <p:nvPicPr>
          <p:cNvPr id="178" name="Image 11" descr=""/>
          <p:cNvPicPr/>
          <p:nvPr/>
        </p:nvPicPr>
        <p:blipFill>
          <a:blip r:embed="rId29"/>
          <a:stretch/>
        </p:blipFill>
        <p:spPr>
          <a:xfrm>
            <a:off x="317160" y="1333800"/>
            <a:ext cx="803880" cy="515880"/>
          </a:xfrm>
          <a:prstGeom prst="rect">
            <a:avLst/>
          </a:prstGeom>
          <a:ln>
            <a:noFill/>
          </a:ln>
        </p:spPr>
      </p:pic>
      <p:sp>
        <p:nvSpPr>
          <p:cNvPr id="179" name="CustomShape 4"/>
          <p:cNvSpPr/>
          <p:nvPr/>
        </p:nvSpPr>
        <p:spPr>
          <a:xfrm>
            <a:off x="15840" y="6488640"/>
            <a:ext cx="26316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de-DE" sz="1800" spc="-1" strike="noStrike">
                <a:solidFill>
                  <a:srgbClr val="000000"/>
                </a:solidFill>
                <a:latin typeface="Calibri"/>
              </a:rPr>
              <a:t>Original slide by Ana Roxin</a:t>
            </a:r>
            <a:endParaRPr b="0" lang="de-DE" sz="1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248040" y="1825560"/>
            <a:ext cx="10515240" cy="4350960"/>
          </a:xfrm>
          <a:prstGeom prst="rect">
            <a:avLst/>
          </a:prstGeom>
          <a:noFill/>
          <a:ln>
            <a:noFill/>
          </a:ln>
        </p:spPr>
        <p:txBody>
          <a:bodyPr>
            <a:normAutofit/>
          </a:bodyPr>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Outgoing links</a:t>
            </a:r>
            <a:endParaRPr b="0" lang="fr-FR" sz="2800" spc="-1" strike="noStrike">
              <a:solidFill>
                <a:srgbClr val="000000"/>
              </a:solidFill>
              <a:latin typeface="Calibri"/>
            </a:endParaRPr>
          </a:p>
          <a:p>
            <a:pPr lvl="1" marL="685800" indent="-228240">
              <a:lnSpc>
                <a:spcPct val="90000"/>
              </a:lnSpc>
              <a:spcBef>
                <a:spcPts val="499"/>
              </a:spcBef>
              <a:buClr>
                <a:srgbClr val="005a9c"/>
              </a:buClr>
              <a:buFont typeface="Arial"/>
              <a:buChar char="•"/>
            </a:pPr>
            <a:r>
              <a:rPr b="0" lang="fr-FR" sz="2400" spc="-1" strike="noStrike">
                <a:solidFill>
                  <a:srgbClr val="b84226"/>
                </a:solidFill>
                <a:latin typeface="Calibri"/>
              </a:rPr>
              <a:t> </a:t>
            </a:r>
            <a:endParaRPr b="0" lang="fr-FR" sz="2400" spc="-1" strike="noStrike">
              <a:solidFill>
                <a:srgbClr val="000000"/>
              </a:solidFill>
              <a:latin typeface="Calibri"/>
            </a:endParaRPr>
          </a:p>
          <a:p>
            <a:endParaRPr b="0" lang="fr-FR" sz="2400" spc="-1" strike="noStrike">
              <a:solidFill>
                <a:srgbClr val="000000"/>
              </a:solidFill>
              <a:latin typeface="Calibri"/>
            </a:endParaRPr>
          </a:p>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Incoming links</a:t>
            </a:r>
            <a:endParaRPr b="0" lang="fr-FR" sz="2800" spc="-1" strike="noStrike">
              <a:solidFill>
                <a:srgbClr val="000000"/>
              </a:solidFill>
              <a:latin typeface="Calibri"/>
            </a:endParaRPr>
          </a:p>
          <a:p>
            <a:pPr lvl="1" marL="685800" indent="-228240">
              <a:lnSpc>
                <a:spcPct val="90000"/>
              </a:lnSpc>
              <a:spcBef>
                <a:spcPts val="499"/>
              </a:spcBef>
              <a:buClr>
                <a:srgbClr val="005a9c"/>
              </a:buClr>
              <a:buFont typeface="Arial"/>
              <a:buChar char="•"/>
            </a:pPr>
            <a:r>
              <a:rPr b="0" lang="fr-FR" sz="2400" spc="-1" strike="noStrike">
                <a:solidFill>
                  <a:srgbClr val="0e5ca6"/>
                </a:solidFill>
                <a:latin typeface="Calibri"/>
              </a:rPr>
              <a:t> </a:t>
            </a:r>
            <a:endParaRPr b="0" lang="fr-FR" sz="2400" spc="-1" strike="noStrike">
              <a:solidFill>
                <a:srgbClr val="000000"/>
              </a:solidFill>
              <a:latin typeface="Calibri"/>
            </a:endParaRPr>
          </a:p>
          <a:p>
            <a:endParaRPr b="0" lang="fr-FR" sz="2400" spc="-1" strike="noStrike">
              <a:solidFill>
                <a:srgbClr val="000000"/>
              </a:solidFill>
              <a:latin typeface="Calibri"/>
            </a:endParaRPr>
          </a:p>
        </p:txBody>
      </p:sp>
      <p:sp>
        <p:nvSpPr>
          <p:cNvPr id="181" name="TextShape 2"/>
          <p:cNvSpPr txBox="1"/>
          <p:nvPr/>
        </p:nvSpPr>
        <p:spPr>
          <a:xfrm>
            <a:off x="11215800" y="311040"/>
            <a:ext cx="624600" cy="452520"/>
          </a:xfrm>
          <a:prstGeom prst="rect">
            <a:avLst/>
          </a:prstGeom>
          <a:noFill/>
          <a:ln>
            <a:noFill/>
          </a:ln>
        </p:spPr>
        <p:txBody>
          <a:bodyPr anchor="ctr"/>
          <a:p>
            <a:pPr algn="ctr">
              <a:lnSpc>
                <a:spcPct val="100000"/>
              </a:lnSpc>
            </a:pPr>
            <a:fld id="{9FE85D86-2CB0-4177-8465-C0146C9F8889}" type="slidenum">
              <a:rPr b="1" lang="de-DE" sz="2000" spc="-1" strike="noStrike">
                <a:solidFill>
                  <a:srgbClr val="d95034"/>
                </a:solidFill>
                <a:latin typeface="Calibri Light"/>
              </a:rPr>
              <a:t>1</a:t>
            </a:fld>
            <a:endParaRPr b="0" lang="de-DE" sz="2000" spc="-1" strike="noStrike">
              <a:latin typeface="Times New Roman"/>
            </a:endParaRPr>
          </a:p>
        </p:txBody>
      </p:sp>
      <p:sp>
        <p:nvSpPr>
          <p:cNvPr id="182" name="TextShape 3"/>
          <p:cNvSpPr txBox="1"/>
          <p:nvPr/>
        </p:nvSpPr>
        <p:spPr>
          <a:xfrm>
            <a:off x="248040" y="320760"/>
            <a:ext cx="10515240" cy="1325160"/>
          </a:xfrm>
          <a:prstGeom prst="rect">
            <a:avLst/>
          </a:prstGeom>
          <a:noFill/>
          <a:ln>
            <a:noFill/>
          </a:ln>
        </p:spPr>
        <p:txBody>
          <a:bodyPr anchor="ctr">
            <a:normAutofit/>
          </a:bodyPr>
          <a:p>
            <a:pPr algn="ctr">
              <a:lnSpc>
                <a:spcPct val="90000"/>
              </a:lnSpc>
            </a:pPr>
            <a:r>
              <a:rPr b="1" lang="fr-FR" sz="5000" spc="-1" strike="noStrike" cap="all">
                <a:solidFill>
                  <a:srgbClr val="0d5ea2"/>
                </a:solidFill>
                <a:latin typeface="Calibri Light"/>
              </a:rPr>
              <a:t>Alignments for BOT </a:t>
            </a:r>
            <a:r>
              <a:rPr b="1" lang="fr-FR" sz="2000" spc="-1" strike="noStrike" cap="all">
                <a:solidFill>
                  <a:srgbClr val="0d5ea2"/>
                </a:solidFill>
                <a:latin typeface="Calibri Light"/>
              </a:rPr>
              <a:t>(by </a:t>
            </a:r>
            <a:r>
              <a:rPr b="0" lang="fr-FR" sz="2000" spc="-1" strike="noStrike" u="sng" cap="all">
                <a:solidFill>
                  <a:srgbClr val="0563c1"/>
                </a:solidFill>
                <a:uFillTx/>
                <a:latin typeface="Calibri Light"/>
                <a:hlinkClick r:id="rId1"/>
              </a:rPr>
              <a:t>Georg Ferdinand Schneider</a:t>
            </a:r>
            <a:r>
              <a:rPr b="0" lang="fr-FR" sz="2000" spc="-1" strike="noStrike" cap="all">
                <a:solidFill>
                  <a:srgbClr val="0d5ea2"/>
                </a:solidFill>
                <a:latin typeface="Calibri Light"/>
              </a:rPr>
              <a:t>)</a:t>
            </a:r>
            <a:endParaRPr b="0" lang="fr-FR" sz="2000" spc="-1" strike="noStrike">
              <a:solidFill>
                <a:srgbClr val="000000"/>
              </a:solidFill>
              <a:latin typeface="Calibri"/>
            </a:endParaRPr>
          </a:p>
        </p:txBody>
      </p:sp>
      <p:graphicFrame>
        <p:nvGraphicFramePr>
          <p:cNvPr id="183" name="Table 4"/>
          <p:cNvGraphicFramePr/>
          <p:nvPr/>
        </p:nvGraphicFramePr>
        <p:xfrm>
          <a:off x="1078560" y="2320560"/>
          <a:ext cx="6288840" cy="720000"/>
        </p:xfrm>
        <a:graphic>
          <a:graphicData uri="http://schemas.openxmlformats.org/drawingml/2006/table">
            <a:tbl>
              <a:tblPr/>
              <a:tblGrid>
                <a:gridCol w="3314520"/>
                <a:gridCol w="1266480"/>
                <a:gridCol w="1707840"/>
              </a:tblGrid>
              <a:tr h="244440">
                <a:tc>
                  <a:txBody>
                    <a:bodyPr anchor="ctr"/>
                    <a:p>
                      <a:pPr>
                        <a:lnSpc>
                          <a:spcPct val="100000"/>
                        </a:lnSpc>
                      </a:pPr>
                      <a:r>
                        <a:rPr b="0" lang="de-DE" sz="1200" spc="-1" strike="noStrike">
                          <a:solidFill>
                            <a:srgbClr val="000000"/>
                          </a:solidFill>
                          <a:latin typeface="Calibri"/>
                        </a:rPr>
                        <a:t>BOT Resource URI</a:t>
                      </a:r>
                      <a:endParaRPr b="0" lang="de-DE" sz="1200" spc="-1" strike="noStrike">
                        <a:latin typeface="Arial"/>
                      </a:endParaRPr>
                    </a:p>
                  </a:txBody>
                  <a:tcPr marL="91440" marR="91440">
                    <a:noFill/>
                  </a:tcPr>
                </a:tc>
                <a:tc>
                  <a:txBody>
                    <a:bodyPr anchor="ctr"/>
                    <a:p>
                      <a:pPr>
                        <a:lnSpc>
                          <a:spcPct val="100000"/>
                        </a:lnSpc>
                      </a:pPr>
                      <a:r>
                        <a:rPr b="0" lang="de-DE" sz="1200" spc="-1" strike="noStrike">
                          <a:solidFill>
                            <a:srgbClr val="000000"/>
                          </a:solidFill>
                          <a:latin typeface="Calibri"/>
                        </a:rPr>
                        <a:t>Predicate</a:t>
                      </a:r>
                      <a:endParaRPr b="0" lang="de-DE" sz="1200" spc="-1" strike="noStrike">
                        <a:latin typeface="Arial"/>
                      </a:endParaRPr>
                    </a:p>
                  </a:txBody>
                  <a:tcPr marL="91440" marR="91440">
                    <a:noFill/>
                  </a:tcPr>
                </a:tc>
                <a:tc>
                  <a:txBody>
                    <a:bodyPr anchor="ctr"/>
                    <a:p>
                      <a:pPr>
                        <a:lnSpc>
                          <a:spcPct val="100000"/>
                        </a:lnSpc>
                      </a:pPr>
                      <a:r>
                        <a:rPr b="0" lang="de-DE" sz="1200" spc="-1" strike="noStrike">
                          <a:solidFill>
                            <a:srgbClr val="000000"/>
                          </a:solidFill>
                          <a:latin typeface="Calibri"/>
                        </a:rPr>
                        <a:t>Aligned Resource URI</a:t>
                      </a:r>
                      <a:endParaRPr b="0" lang="de-DE" sz="1200" spc="-1" strike="noStrike">
                        <a:latin typeface="Arial"/>
                      </a:endParaRPr>
                    </a:p>
                  </a:txBody>
                  <a:tcPr marL="91440" marR="91440">
                    <a:noFill/>
                  </a:tcPr>
                </a:tc>
              </a:tr>
              <a:tr h="237960">
                <a:tc>
                  <a:txBody>
                    <a:bodyPr tIns="0" bIns="0" anchor="ctr"/>
                    <a:p>
                      <a:pPr>
                        <a:lnSpc>
                          <a:spcPct val="100000"/>
                        </a:lnSpc>
                      </a:pPr>
                      <a:r>
                        <a:rPr b="0" lang="de-DE" sz="1100" spc="-1" strike="noStrike">
                          <a:solidFill>
                            <a:srgbClr val="000000"/>
                          </a:solidFill>
                          <a:latin typeface="Calibri"/>
                        </a:rPr>
                        <a:t>bot:Zone</a:t>
                      </a:r>
                      <a:endParaRPr b="0" lang="de-DE" sz="1100" spc="-1" strike="noStrike">
                        <a:latin typeface="Arial"/>
                      </a:endParaRPr>
                    </a:p>
                  </a:txBody>
                  <a:tcPr marL="91440" marR="91440">
                    <a:noFill/>
                  </a:tcPr>
                </a:tc>
                <a:tc>
                  <a:txBody>
                    <a:bodyPr tIns="0" bIns="0" anchor="ctr"/>
                    <a:p>
                      <a:pPr>
                        <a:lnSpc>
                          <a:spcPct val="100000"/>
                        </a:lnSpc>
                      </a:pPr>
                      <a:r>
                        <a:rPr b="0" lang="de-DE" sz="1100" spc="-1" strike="noStrike">
                          <a:solidFill>
                            <a:srgbClr val="000000"/>
                          </a:solidFill>
                          <a:latin typeface="Calibri"/>
                        </a:rPr>
                        <a:t>rdfs:subClassOf</a:t>
                      </a:r>
                      <a:endParaRPr b="0" lang="de-DE" sz="1100" spc="-1" strike="noStrike">
                        <a:latin typeface="Arial"/>
                      </a:endParaRPr>
                    </a:p>
                  </a:txBody>
                  <a:tcPr marL="91440" marR="91440">
                    <a:noFill/>
                  </a:tcPr>
                </a:tc>
                <a:tc>
                  <a:txBody>
                    <a:bodyPr tIns="0" bIns="0" anchor="ctr"/>
                    <a:p>
                      <a:pPr>
                        <a:lnSpc>
                          <a:spcPct val="100000"/>
                        </a:lnSpc>
                      </a:pPr>
                      <a:r>
                        <a:rPr b="0" lang="de-DE" sz="1100" spc="-1" strike="noStrike">
                          <a:solidFill>
                            <a:srgbClr val="000000"/>
                          </a:solidFill>
                          <a:latin typeface="Calibri"/>
                        </a:rPr>
                        <a:t>brick:Location</a:t>
                      </a:r>
                      <a:endParaRPr b="0" lang="de-DE" sz="1100" spc="-1" strike="noStrike">
                        <a:latin typeface="Arial"/>
                      </a:endParaRPr>
                    </a:p>
                  </a:txBody>
                  <a:tcPr marL="91440" marR="91440">
                    <a:noFill/>
                  </a:tcPr>
                </a:tc>
              </a:tr>
              <a:tr h="237600">
                <a:tc>
                  <a:txBody>
                    <a:bodyPr tIns="0" bIns="0" anchor="ctr"/>
                    <a:p>
                      <a:pPr>
                        <a:lnSpc>
                          <a:spcPct val="100000"/>
                        </a:lnSpc>
                      </a:pPr>
                      <a:r>
                        <a:rPr b="0" lang="de-DE" sz="1100" spc="-1" strike="noStrike">
                          <a:solidFill>
                            <a:srgbClr val="000000"/>
                          </a:solidFill>
                          <a:latin typeface="Calibri"/>
                        </a:rPr>
                        <a:t>bot:Zone</a:t>
                      </a:r>
                      <a:endParaRPr b="0" lang="de-DE" sz="1100" spc="-1" strike="noStrike">
                        <a:latin typeface="Arial"/>
                      </a:endParaRPr>
                    </a:p>
                  </a:txBody>
                  <a:tcPr marL="91440" marR="91440">
                    <a:noFill/>
                  </a:tcPr>
                </a:tc>
                <a:tc>
                  <a:txBody>
                    <a:bodyPr tIns="0" bIns="0" anchor="ctr"/>
                    <a:p>
                      <a:pPr>
                        <a:lnSpc>
                          <a:spcPct val="100000"/>
                        </a:lnSpc>
                      </a:pPr>
                      <a:r>
                        <a:rPr b="0" lang="de-DE" sz="1100" spc="-1" strike="noStrike">
                          <a:solidFill>
                            <a:srgbClr val="000000"/>
                          </a:solidFill>
                          <a:latin typeface="Calibri"/>
                        </a:rPr>
                        <a:t>rdfs:subClassOf</a:t>
                      </a:r>
                      <a:endParaRPr b="0" lang="de-DE" sz="1100" spc="-1" strike="noStrike">
                        <a:latin typeface="Arial"/>
                      </a:endParaRPr>
                    </a:p>
                  </a:txBody>
                  <a:tcPr marL="91440" marR="91440">
                    <a:noFill/>
                  </a:tcPr>
                </a:tc>
                <a:tc>
                  <a:txBody>
                    <a:bodyPr tIns="0" bIns="0" anchor="ctr"/>
                    <a:p>
                      <a:pPr>
                        <a:lnSpc>
                          <a:spcPct val="100000"/>
                        </a:lnSpc>
                      </a:pPr>
                      <a:r>
                        <a:rPr b="0" lang="de-DE" sz="1100" spc="-1" strike="noStrike">
                          <a:solidFill>
                            <a:srgbClr val="000000"/>
                          </a:solidFill>
                          <a:latin typeface="Calibri"/>
                        </a:rPr>
                        <a:t>dogont:Environement</a:t>
                      </a:r>
                      <a:endParaRPr b="0" lang="de-DE" sz="1100" spc="-1" strike="noStrike">
                        <a:latin typeface="Arial"/>
                      </a:endParaRPr>
                    </a:p>
                  </a:txBody>
                  <a:tcPr marL="91440" marR="91440">
                    <a:noFill/>
                  </a:tcPr>
                </a:tc>
              </a:tr>
            </a:tbl>
          </a:graphicData>
        </a:graphic>
      </p:graphicFrame>
      <p:graphicFrame>
        <p:nvGraphicFramePr>
          <p:cNvPr id="184" name="Table 5"/>
          <p:cNvGraphicFramePr/>
          <p:nvPr/>
        </p:nvGraphicFramePr>
        <p:xfrm>
          <a:off x="1078560" y="3605760"/>
          <a:ext cx="6288840" cy="2244960"/>
        </p:xfrm>
        <a:graphic>
          <a:graphicData uri="http://schemas.openxmlformats.org/drawingml/2006/table">
            <a:tbl>
              <a:tblPr/>
              <a:tblGrid>
                <a:gridCol w="3332160"/>
                <a:gridCol w="1301400"/>
                <a:gridCol w="1655280"/>
              </a:tblGrid>
              <a:tr h="244440">
                <a:tc>
                  <a:txBody>
                    <a:bodyPr/>
                    <a:p>
                      <a:pPr>
                        <a:lnSpc>
                          <a:spcPct val="100000"/>
                        </a:lnSpc>
                      </a:pPr>
                      <a:r>
                        <a:rPr b="1" lang="de-DE" sz="1200" spc="-1" strike="noStrike">
                          <a:solidFill>
                            <a:srgbClr val="ffffff"/>
                          </a:solidFill>
                          <a:latin typeface="Calibri"/>
                        </a:rPr>
                        <a:t>Aligned Resource URI</a:t>
                      </a:r>
                      <a:endParaRPr b="0" lang="de-DE"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de-DE" sz="1200" spc="-1" strike="noStrike">
                          <a:solidFill>
                            <a:srgbClr val="ffffff"/>
                          </a:solidFill>
                          <a:latin typeface="Calibri"/>
                        </a:rPr>
                        <a:t>Predicate</a:t>
                      </a:r>
                      <a:endParaRPr b="0" lang="de-DE"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de-DE" sz="1200" spc="-1" strike="noStrike">
                          <a:solidFill>
                            <a:srgbClr val="ffffff"/>
                          </a:solidFill>
                          <a:latin typeface="Calibri"/>
                        </a:rPr>
                        <a:t>BOT Resource URI</a:t>
                      </a:r>
                      <a:endParaRPr b="0" lang="de-DE"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280440">
                <a:tc>
                  <a:txBody>
                    <a:bodyPr lIns="63360" rIns="63360" tIns="0" bIns="0" anchor="ctr"/>
                    <a:p>
                      <a:pPr>
                        <a:lnSpc>
                          <a:spcPct val="100000"/>
                        </a:lnSpc>
                      </a:pPr>
                      <a:r>
                        <a:rPr b="0" lang="de-DE" sz="1100" spc="-1" strike="noStrike">
                          <a:solidFill>
                            <a:srgbClr val="000000"/>
                          </a:solidFill>
                          <a:latin typeface="Calibri"/>
                        </a:rPr>
                        <a:t>brick:Building, dogont:Building, dogont:Flat, ifc:IfcBuilding, rooms:Building</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3360" rIns="63360" tIns="0" bIns="0" anchor="ctr"/>
                    <a:p>
                      <a:pPr>
                        <a:lnSpc>
                          <a:spcPct val="100000"/>
                        </a:lnSpc>
                      </a:pPr>
                      <a:r>
                        <a:rPr b="0" lang="de-DE" sz="1100" spc="-1" strike="noStrike">
                          <a:solidFill>
                            <a:srgbClr val="000000"/>
                          </a:solidFill>
                          <a:latin typeface="Calibri"/>
                        </a:rPr>
                        <a:t>rdfs:subClassOf</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3360" rIns="63360" tIns="0" bIns="0" anchor="ctr"/>
                    <a:p>
                      <a:pPr>
                        <a:lnSpc>
                          <a:spcPct val="100000"/>
                        </a:lnSpc>
                      </a:pPr>
                      <a:r>
                        <a:rPr b="0" lang="de-DE" sz="1100" spc="-1" strike="noStrike">
                          <a:solidFill>
                            <a:srgbClr val="000000"/>
                          </a:solidFill>
                          <a:latin typeface="Calibri"/>
                        </a:rPr>
                        <a:t>bot:Building</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560520">
                <a:tc>
                  <a:txBody>
                    <a:bodyPr lIns="63360" rIns="63360" tIns="0" bIns="0" anchor="ctr"/>
                    <a:p>
                      <a:pPr>
                        <a:lnSpc>
                          <a:spcPct val="100000"/>
                        </a:lnSpc>
                      </a:pPr>
                      <a:r>
                        <a:rPr b="0" lang="de-DE" sz="1100" spc="-1" strike="noStrike">
                          <a:solidFill>
                            <a:srgbClr val="000000"/>
                          </a:solidFill>
                          <a:latin typeface="Calibri"/>
                        </a:rPr>
                        <a:t>brick:Equipment, brick:Point, dogont:Controllable, dogont:Device, dogont:UnControllable, dogont:TechnicalSystem</a:t>
                      </a:r>
                      <a:endParaRPr b="0" lang="de-DE" sz="1100" spc="-1" strike="noStrike">
                        <a:latin typeface="Arial"/>
                      </a:endParaRPr>
                    </a:p>
                    <a:p>
                      <a:pPr>
                        <a:lnSpc>
                          <a:spcPct val="100000"/>
                        </a:lnSpc>
                      </a:pPr>
                      <a:r>
                        <a:rPr b="0" lang="de-DE" sz="1100" spc="-1" strike="noStrike">
                          <a:solidFill>
                            <a:srgbClr val="000000"/>
                          </a:solidFill>
                          <a:latin typeface="Calibri"/>
                        </a:rPr>
                        <a:t>ifc:IfcElement, rooms:Desk</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3360" rIns="63360" tIns="0" bIns="0" anchor="ctr"/>
                    <a:p>
                      <a:pPr>
                        <a:lnSpc>
                          <a:spcPct val="100000"/>
                        </a:lnSpc>
                      </a:pPr>
                      <a:r>
                        <a:rPr b="0" lang="de-DE" sz="1100" spc="-1" strike="noStrike">
                          <a:solidFill>
                            <a:srgbClr val="000000"/>
                          </a:solidFill>
                          <a:latin typeface="Calibri"/>
                        </a:rPr>
                        <a:t>rdfs:subClassOf</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3360" rIns="63360" tIns="0" bIns="0" anchor="ctr"/>
                    <a:p>
                      <a:pPr>
                        <a:lnSpc>
                          <a:spcPct val="100000"/>
                        </a:lnSpc>
                      </a:pPr>
                      <a:r>
                        <a:rPr b="0" lang="de-DE" sz="1100" spc="-1" strike="noStrike">
                          <a:solidFill>
                            <a:srgbClr val="000000"/>
                          </a:solidFill>
                          <a:latin typeface="Calibri"/>
                        </a:rPr>
                        <a:t>bot:Element</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140400">
                <a:tc>
                  <a:txBody>
                    <a:bodyPr lIns="63360" rIns="63360" tIns="0" bIns="0" anchor="ctr"/>
                    <a:p>
                      <a:pPr>
                        <a:lnSpc>
                          <a:spcPct val="100000"/>
                        </a:lnSpc>
                      </a:pPr>
                      <a:r>
                        <a:rPr b="0" lang="de-DE" sz="1100" spc="-1" strike="noStrike">
                          <a:solidFill>
                            <a:srgbClr val="000000"/>
                          </a:solidFill>
                          <a:latin typeface="Calibri"/>
                        </a:rPr>
                        <a:t>ifc:IfcSite, rooms:Site</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3360" rIns="63360" tIns="0" bIns="0" anchor="ctr"/>
                    <a:p>
                      <a:pPr>
                        <a:lnSpc>
                          <a:spcPct val="100000"/>
                        </a:lnSpc>
                      </a:pPr>
                      <a:r>
                        <a:rPr b="0" lang="de-DE" sz="1100" spc="-1" strike="noStrike">
                          <a:solidFill>
                            <a:srgbClr val="000000"/>
                          </a:solidFill>
                          <a:latin typeface="Calibri"/>
                        </a:rPr>
                        <a:t>rdfs:subClassOf</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3360" rIns="63360" tIns="0" bIns="0" anchor="ctr"/>
                    <a:p>
                      <a:pPr>
                        <a:lnSpc>
                          <a:spcPct val="100000"/>
                        </a:lnSpc>
                      </a:pPr>
                      <a:r>
                        <a:rPr b="0" lang="de-DE" sz="1100" spc="-1" strike="noStrike">
                          <a:solidFill>
                            <a:srgbClr val="000000"/>
                          </a:solidFill>
                          <a:latin typeface="Calibri"/>
                        </a:rPr>
                        <a:t>bot:Site</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20480">
                <a:tc>
                  <a:txBody>
                    <a:bodyPr lIns="63360" rIns="63360" tIns="0" bIns="0" anchor="ctr"/>
                    <a:p>
                      <a:pPr>
                        <a:lnSpc>
                          <a:spcPct val="100000"/>
                        </a:lnSpc>
                      </a:pPr>
                      <a:r>
                        <a:rPr b="0" lang="de-DE" sz="1100" spc="-1" strike="noStrike">
                          <a:solidFill>
                            <a:srgbClr val="000000"/>
                          </a:solidFill>
                          <a:latin typeface="Calibri"/>
                        </a:rPr>
                        <a:t>brick:Basement, brick:Outside, brick:Room, brick:Space, brick:Wing, brick:Zone, dogont:Room, ifc:IfcSpace, rooms:Room</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3360" rIns="63360" tIns="0" bIns="0" anchor="ctr"/>
                    <a:p>
                      <a:pPr>
                        <a:lnSpc>
                          <a:spcPct val="100000"/>
                        </a:lnSpc>
                      </a:pPr>
                      <a:r>
                        <a:rPr b="0" lang="de-DE" sz="1100" spc="-1" strike="noStrike">
                          <a:solidFill>
                            <a:srgbClr val="000000"/>
                          </a:solidFill>
                          <a:latin typeface="Calibri"/>
                        </a:rPr>
                        <a:t>rdfs:subClassOf</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3360" rIns="63360" tIns="0" bIns="0" anchor="ctr"/>
                    <a:p>
                      <a:pPr>
                        <a:lnSpc>
                          <a:spcPct val="100000"/>
                        </a:lnSpc>
                      </a:pPr>
                      <a:r>
                        <a:rPr b="0" lang="de-DE" sz="1100" spc="-1" strike="noStrike">
                          <a:solidFill>
                            <a:srgbClr val="000000"/>
                          </a:solidFill>
                          <a:latin typeface="Calibri"/>
                        </a:rPr>
                        <a:t>bot:Space</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280440">
                <a:tc>
                  <a:txBody>
                    <a:bodyPr lIns="63360" rIns="63360" tIns="0" bIns="0" anchor="ctr"/>
                    <a:p>
                      <a:pPr>
                        <a:lnSpc>
                          <a:spcPct val="100000"/>
                        </a:lnSpc>
                      </a:pPr>
                      <a:r>
                        <a:rPr b="0" lang="de-DE" sz="1100" spc="-1" strike="noStrike">
                          <a:solidFill>
                            <a:srgbClr val="000000"/>
                          </a:solidFill>
                          <a:latin typeface="Calibri"/>
                        </a:rPr>
                        <a:t>brick:Floor, dogont:Storey, ifc:BuildingStorey, rooms:Floor, rooms:FloorSection</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3360" rIns="63360" tIns="0" bIns="0" anchor="ctr"/>
                    <a:p>
                      <a:pPr>
                        <a:lnSpc>
                          <a:spcPct val="100000"/>
                        </a:lnSpc>
                      </a:pPr>
                      <a:r>
                        <a:rPr b="0" lang="de-DE" sz="1100" spc="-1" strike="noStrike">
                          <a:solidFill>
                            <a:srgbClr val="000000"/>
                          </a:solidFill>
                          <a:latin typeface="Calibri"/>
                        </a:rPr>
                        <a:t>rdfs:subClassOf</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3360" rIns="63360" tIns="0" bIns="0" anchor="ctr"/>
                    <a:p>
                      <a:pPr>
                        <a:lnSpc>
                          <a:spcPct val="100000"/>
                        </a:lnSpc>
                      </a:pPr>
                      <a:r>
                        <a:rPr b="0" lang="de-DE" sz="1100" spc="-1" strike="noStrike">
                          <a:solidFill>
                            <a:srgbClr val="000000"/>
                          </a:solidFill>
                          <a:latin typeface="Calibri"/>
                        </a:rPr>
                        <a:t>bot:Storey</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140400">
                <a:tc>
                  <a:txBody>
                    <a:bodyPr lIns="63360" rIns="63360" tIns="0" bIns="0" anchor="ctr"/>
                    <a:p>
                      <a:pPr>
                        <a:lnSpc>
                          <a:spcPct val="100000"/>
                        </a:lnSpc>
                      </a:pPr>
                      <a:r>
                        <a:rPr b="0" lang="de-DE" sz="1100" spc="-1" strike="noStrike">
                          <a:solidFill>
                            <a:srgbClr val="000000"/>
                          </a:solidFill>
                          <a:latin typeface="Calibri"/>
                        </a:rPr>
                        <a:t>dogont:BuildingEnvironement</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3360" rIns="63360" tIns="0" bIns="0" anchor="ctr"/>
                    <a:p>
                      <a:pPr>
                        <a:lnSpc>
                          <a:spcPct val="100000"/>
                        </a:lnSpc>
                      </a:pPr>
                      <a:r>
                        <a:rPr b="0" lang="de-DE" sz="1100" spc="-1" strike="noStrike">
                          <a:solidFill>
                            <a:srgbClr val="000000"/>
                          </a:solidFill>
                          <a:latin typeface="Calibri"/>
                        </a:rPr>
                        <a:t>rdfs:subClassOf</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3360" rIns="63360" tIns="0" bIns="0" anchor="ctr"/>
                    <a:p>
                      <a:pPr>
                        <a:lnSpc>
                          <a:spcPct val="100000"/>
                        </a:lnSpc>
                      </a:pPr>
                      <a:r>
                        <a:rPr b="0" lang="de-DE" sz="1100" spc="-1" strike="noStrike">
                          <a:solidFill>
                            <a:srgbClr val="000000"/>
                          </a:solidFill>
                          <a:latin typeface="Calibri"/>
                        </a:rPr>
                        <a:t>bot:Zone</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140400">
                <a:tc>
                  <a:txBody>
                    <a:bodyPr lIns="63360" rIns="63360" tIns="0" bIns="0" anchor="ctr"/>
                    <a:p>
                      <a:pPr>
                        <a:lnSpc>
                          <a:spcPct val="100000"/>
                        </a:lnSpc>
                      </a:pPr>
                      <a:r>
                        <a:rPr b="0" lang="de-DE" sz="1100" spc="-1" strike="noStrike">
                          <a:solidFill>
                            <a:srgbClr val="000000"/>
                          </a:solidFill>
                          <a:latin typeface="Calibri"/>
                        </a:rPr>
                        <a:t>brick:contains</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3360" rIns="63360" tIns="0" bIns="0" anchor="ctr"/>
                    <a:p>
                      <a:pPr>
                        <a:lnSpc>
                          <a:spcPct val="100000"/>
                        </a:lnSpc>
                      </a:pPr>
                      <a:r>
                        <a:rPr b="0" lang="de-DE" sz="1100" spc="-1" strike="noStrike">
                          <a:solidFill>
                            <a:srgbClr val="000000"/>
                          </a:solidFill>
                          <a:latin typeface="Calibri"/>
                        </a:rPr>
                        <a:t>rdfs:subPropertyOf</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3360" rIns="63360" tIns="0" bIns="0" anchor="ctr"/>
                    <a:p>
                      <a:pPr>
                        <a:lnSpc>
                          <a:spcPct val="100000"/>
                        </a:lnSpc>
                      </a:pPr>
                      <a:r>
                        <a:rPr b="0" lang="de-DE" sz="1100" spc="-1" strike="noStrike">
                          <a:solidFill>
                            <a:srgbClr val="000000"/>
                          </a:solidFill>
                          <a:latin typeface="Calibri"/>
                        </a:rPr>
                        <a:t>bot:containsElement</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140400">
                <a:tc>
                  <a:txBody>
                    <a:bodyPr lIns="63360" rIns="63360" tIns="0" bIns="0" anchor="ctr"/>
                    <a:p>
                      <a:pPr>
                        <a:lnSpc>
                          <a:spcPct val="100000"/>
                        </a:lnSpc>
                      </a:pPr>
                      <a:r>
                        <a:rPr b="0" lang="de-DE" sz="1100" spc="-1" strike="noStrike">
                          <a:solidFill>
                            <a:srgbClr val="000000"/>
                          </a:solidFill>
                          <a:latin typeface="Calibri"/>
                        </a:rPr>
                        <a:t>dogont:hasWallOpening</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3360" rIns="63360" tIns="0" bIns="0" anchor="ctr"/>
                    <a:p>
                      <a:pPr>
                        <a:lnSpc>
                          <a:spcPct val="100000"/>
                        </a:lnSpc>
                      </a:pPr>
                      <a:r>
                        <a:rPr b="0" lang="de-DE" sz="1100" spc="-1" strike="noStrike">
                          <a:solidFill>
                            <a:srgbClr val="000000"/>
                          </a:solidFill>
                          <a:latin typeface="Calibri"/>
                        </a:rPr>
                        <a:t>rdfs:subPropertyOf</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3360" rIns="63360" tIns="0" bIns="0" anchor="ctr"/>
                    <a:p>
                      <a:pPr>
                        <a:lnSpc>
                          <a:spcPct val="100000"/>
                        </a:lnSpc>
                      </a:pPr>
                      <a:r>
                        <a:rPr b="0" lang="de-DE" sz="1100" spc="-1" strike="noStrike">
                          <a:solidFill>
                            <a:srgbClr val="000000"/>
                          </a:solidFill>
                          <a:latin typeface="Calibri"/>
                        </a:rPr>
                        <a:t>bot:hosts</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140400">
                <a:tc>
                  <a:txBody>
                    <a:bodyPr lIns="63360" rIns="63360" tIns="0" bIns="0" anchor="ctr"/>
                    <a:p>
                      <a:pPr>
                        <a:lnSpc>
                          <a:spcPct val="100000"/>
                        </a:lnSpc>
                      </a:pPr>
                      <a:r>
                        <a:rPr b="0" lang="de-DE" sz="1100" spc="-1" strike="noStrike">
                          <a:solidFill>
                            <a:srgbClr val="000000"/>
                          </a:solidFill>
                          <a:latin typeface="Calibri"/>
                        </a:rPr>
                        <a:t>rooms:contains</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3360" rIns="63360" tIns="0" bIns="0" anchor="ctr"/>
                    <a:p>
                      <a:pPr>
                        <a:lnSpc>
                          <a:spcPct val="100000"/>
                        </a:lnSpc>
                      </a:pPr>
                      <a:r>
                        <a:rPr b="0" lang="de-DE" sz="1100" spc="-1" strike="noStrike">
                          <a:solidFill>
                            <a:srgbClr val="000000"/>
                          </a:solidFill>
                          <a:latin typeface="Calibri"/>
                        </a:rPr>
                        <a:t>rdfs:subPropertyOf</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3360" rIns="63360" tIns="0" bIns="0" anchor="ctr"/>
                    <a:p>
                      <a:pPr>
                        <a:lnSpc>
                          <a:spcPct val="100000"/>
                        </a:lnSpc>
                      </a:pPr>
                      <a:r>
                        <a:rPr b="0" lang="de-DE" sz="1100" spc="-1" strike="noStrike">
                          <a:solidFill>
                            <a:srgbClr val="000000"/>
                          </a:solidFill>
                          <a:latin typeface="Calibri"/>
                        </a:rPr>
                        <a:t>bot:containsZone</a:t>
                      </a:r>
                      <a:endParaRPr b="0" lang="de-DE" sz="1100" spc="-1" strike="noStrike">
                        <a:latin typeface="Arial"/>
                      </a:endParaRPr>
                    </a:p>
                  </a:txBody>
                  <a:tcPr marL="63360" marR="6336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sp>
        <p:nvSpPr>
          <p:cNvPr id="185" name="CustomShape 6"/>
          <p:cNvSpPr/>
          <p:nvPr/>
        </p:nvSpPr>
        <p:spPr>
          <a:xfrm>
            <a:off x="7367400" y="5489280"/>
            <a:ext cx="3960000" cy="1094760"/>
          </a:xfrm>
          <a:prstGeom prst="rect">
            <a:avLst/>
          </a:prstGeom>
          <a:noFill/>
          <a:ln>
            <a:noFill/>
          </a:ln>
        </p:spPr>
        <p:style>
          <a:lnRef idx="0"/>
          <a:fillRef idx="0"/>
          <a:effectRef idx="0"/>
          <a:fontRef idx="minor"/>
        </p:style>
        <p:txBody>
          <a:bodyPr lIns="90000" rIns="90000" tIns="45000" bIns="45000"/>
          <a:p>
            <a:pPr>
              <a:lnSpc>
                <a:spcPct val="100000"/>
              </a:lnSpc>
            </a:pPr>
            <a:r>
              <a:rPr b="0" lang="de-DE" sz="1100" spc="-1" strike="noStrike">
                <a:solidFill>
                  <a:srgbClr val="000000"/>
                </a:solidFill>
                <a:latin typeface="Calibri"/>
              </a:rPr>
              <a:t>bot: </a:t>
            </a:r>
            <a:r>
              <a:rPr b="0" lang="de-DE" sz="1100" spc="-1" strike="noStrike" u="sng">
                <a:solidFill>
                  <a:srgbClr val="0563c1"/>
                </a:solidFill>
                <a:uFillTx/>
                <a:latin typeface="Calibri"/>
                <a:hlinkClick r:id="rId2"/>
              </a:rPr>
              <a:t>https://w3id.org/bot#</a:t>
            </a:r>
            <a:r>
              <a:rPr b="0" lang="de-DE" sz="1100" spc="-1" strike="noStrike">
                <a:solidFill>
                  <a:srgbClr val="000000"/>
                </a:solidFill>
                <a:latin typeface="Calibri"/>
              </a:rPr>
              <a:t> </a:t>
            </a:r>
            <a:endParaRPr b="0" lang="de-DE" sz="1100" spc="-1" strike="noStrike">
              <a:latin typeface="Arial"/>
            </a:endParaRPr>
          </a:p>
          <a:p>
            <a:pPr>
              <a:lnSpc>
                <a:spcPct val="100000"/>
              </a:lnSpc>
            </a:pPr>
            <a:r>
              <a:rPr b="0" lang="de-DE" sz="1100" spc="-1" strike="noStrike">
                <a:solidFill>
                  <a:srgbClr val="000000"/>
                </a:solidFill>
                <a:latin typeface="Calibri"/>
              </a:rPr>
              <a:t>brick: </a:t>
            </a:r>
            <a:r>
              <a:rPr b="0" lang="de-DE" sz="1100" spc="-1" strike="noStrike" u="sng">
                <a:solidFill>
                  <a:srgbClr val="0563c1"/>
                </a:solidFill>
                <a:uFillTx/>
                <a:latin typeface="Calibri"/>
                <a:hlinkClick r:id="rId3"/>
              </a:rPr>
              <a:t>https://brickschema.org/schema/1.0.2/Brick#</a:t>
            </a:r>
            <a:r>
              <a:rPr b="0" lang="de-DE" sz="1100" spc="-1" strike="noStrike">
                <a:solidFill>
                  <a:srgbClr val="000000"/>
                </a:solidFill>
                <a:latin typeface="Calibri"/>
              </a:rPr>
              <a:t> </a:t>
            </a:r>
            <a:endParaRPr b="0" lang="de-DE" sz="1100" spc="-1" strike="noStrike">
              <a:latin typeface="Arial"/>
            </a:endParaRPr>
          </a:p>
          <a:p>
            <a:pPr>
              <a:lnSpc>
                <a:spcPct val="100000"/>
              </a:lnSpc>
            </a:pPr>
            <a:r>
              <a:rPr b="0" lang="de-DE" sz="1100" spc="-1" strike="noStrike">
                <a:solidFill>
                  <a:srgbClr val="000000"/>
                </a:solidFill>
                <a:latin typeface="Calibri"/>
              </a:rPr>
              <a:t>dogont: </a:t>
            </a:r>
            <a:r>
              <a:rPr b="0" lang="de-DE" sz="1100" spc="-1" strike="noStrike" u="sng">
                <a:solidFill>
                  <a:srgbClr val="0563c1"/>
                </a:solidFill>
                <a:uFillTx/>
                <a:latin typeface="Calibri"/>
                <a:hlinkClick r:id="rId4"/>
              </a:rPr>
              <a:t>http://elite.polito.it/ontologies/dogont.owl#</a:t>
            </a:r>
            <a:r>
              <a:rPr b="0" lang="de-DE" sz="1100" spc="-1" strike="noStrike">
                <a:solidFill>
                  <a:srgbClr val="000000"/>
                </a:solidFill>
                <a:latin typeface="Calibri"/>
              </a:rPr>
              <a:t> </a:t>
            </a:r>
            <a:endParaRPr b="0" lang="de-DE" sz="1100" spc="-1" strike="noStrike">
              <a:latin typeface="Arial"/>
            </a:endParaRPr>
          </a:p>
          <a:p>
            <a:pPr>
              <a:lnSpc>
                <a:spcPct val="100000"/>
              </a:lnSpc>
            </a:pPr>
            <a:r>
              <a:rPr b="0" lang="de-DE" sz="1100" spc="-1" strike="noStrike">
                <a:solidFill>
                  <a:srgbClr val="000000"/>
                </a:solidFill>
                <a:latin typeface="Calibri"/>
              </a:rPr>
              <a:t>ifc: </a:t>
            </a:r>
            <a:r>
              <a:rPr b="0" lang="de-DE" sz="1100" spc="-1" strike="noStrike" u="sng">
                <a:solidFill>
                  <a:srgbClr val="0563c1"/>
                </a:solidFill>
                <a:uFillTx/>
                <a:latin typeface="Calibri"/>
                <a:hlinkClick r:id="rId5"/>
              </a:rPr>
              <a:t>http://www.buildingsmart-tech.org/ifcOWL/IFC4_ADD2#</a:t>
            </a:r>
            <a:r>
              <a:rPr b="0" lang="de-DE" sz="1100" spc="-1" strike="noStrike">
                <a:solidFill>
                  <a:srgbClr val="000000"/>
                </a:solidFill>
                <a:latin typeface="Calibri"/>
              </a:rPr>
              <a:t> </a:t>
            </a:r>
            <a:endParaRPr b="0" lang="de-DE" sz="1100" spc="-1" strike="noStrike">
              <a:latin typeface="Arial"/>
            </a:endParaRPr>
          </a:p>
          <a:p>
            <a:pPr>
              <a:lnSpc>
                <a:spcPct val="100000"/>
              </a:lnSpc>
            </a:pPr>
            <a:r>
              <a:rPr b="0" lang="de-DE" sz="1100" spc="-1" strike="noStrike">
                <a:solidFill>
                  <a:srgbClr val="000000"/>
                </a:solidFill>
                <a:latin typeface="Calibri"/>
              </a:rPr>
              <a:t>rdfs: </a:t>
            </a:r>
            <a:r>
              <a:rPr b="0" lang="de-DE" sz="1100" spc="-1" strike="noStrike" u="sng">
                <a:solidFill>
                  <a:srgbClr val="0563c1"/>
                </a:solidFill>
                <a:uFillTx/>
                <a:latin typeface="Calibri"/>
                <a:hlinkClick r:id="rId6"/>
              </a:rPr>
              <a:t>http://www.w3.org/2000/01/rdf-schema#</a:t>
            </a:r>
            <a:r>
              <a:rPr b="0" lang="de-DE" sz="1100" spc="-1" strike="noStrike">
                <a:solidFill>
                  <a:srgbClr val="000000"/>
                </a:solidFill>
                <a:latin typeface="Calibri"/>
              </a:rPr>
              <a:t> </a:t>
            </a:r>
            <a:endParaRPr b="0" lang="de-DE" sz="1100" spc="-1" strike="noStrike">
              <a:latin typeface="Arial"/>
            </a:endParaRPr>
          </a:p>
          <a:p>
            <a:pPr>
              <a:lnSpc>
                <a:spcPct val="100000"/>
              </a:lnSpc>
            </a:pPr>
            <a:r>
              <a:rPr b="0" lang="de-DE" sz="1100" spc="-1" strike="noStrike">
                <a:solidFill>
                  <a:srgbClr val="000000"/>
                </a:solidFill>
                <a:latin typeface="Calibri"/>
              </a:rPr>
              <a:t>rooms: </a:t>
            </a:r>
            <a:r>
              <a:rPr b="0" lang="de-DE" sz="1100" spc="-1" strike="noStrike" u="sng">
                <a:solidFill>
                  <a:srgbClr val="0563c1"/>
                </a:solidFill>
                <a:uFillTx/>
                <a:latin typeface="Calibri"/>
                <a:hlinkClick r:id="rId7"/>
              </a:rPr>
              <a:t>http://vocab.deri.ie/rooms#</a:t>
            </a:r>
            <a:r>
              <a:rPr b="0" lang="de-DE" sz="1100" spc="-1" strike="noStrike">
                <a:solidFill>
                  <a:srgbClr val="000000"/>
                </a:solidFill>
                <a:latin typeface="Calibri"/>
              </a:rPr>
              <a:t> </a:t>
            </a:r>
            <a:endParaRPr b="0" lang="de-DE" sz="1100" spc="-1" strike="noStrike">
              <a:latin typeface="Arial"/>
            </a:endParaRPr>
          </a:p>
        </p:txBody>
      </p:sp>
      <p:sp>
        <p:nvSpPr>
          <p:cNvPr id="186" name="CustomShape 7"/>
          <p:cNvSpPr/>
          <p:nvPr/>
        </p:nvSpPr>
        <p:spPr>
          <a:xfrm>
            <a:off x="7367400" y="2259000"/>
            <a:ext cx="3696120" cy="913320"/>
          </a:xfrm>
          <a:prstGeom prst="rect">
            <a:avLst/>
          </a:prstGeom>
          <a:noFill/>
          <a:ln>
            <a:noFill/>
          </a:ln>
        </p:spPr>
        <p:style>
          <a:lnRef idx="0"/>
          <a:fillRef idx="0"/>
          <a:effectRef idx="0"/>
          <a:fontRef idx="minor"/>
        </p:style>
        <p:txBody>
          <a:bodyPr lIns="90000" rIns="90000" tIns="45000" bIns="45000"/>
          <a:p>
            <a:pPr>
              <a:lnSpc>
                <a:spcPct val="100000"/>
              </a:lnSpc>
            </a:pPr>
            <a:r>
              <a:rPr b="0" lang="de-DE" sz="1800" spc="-1" strike="noStrike">
                <a:solidFill>
                  <a:srgbClr val="000000"/>
                </a:solidFill>
                <a:latin typeface="Calibri"/>
              </a:rPr>
              <a:t>“</a:t>
            </a:r>
            <a:r>
              <a:rPr b="0" lang="de-DE" sz="1800" spc="-1" strike="noStrike">
                <a:solidFill>
                  <a:srgbClr val="000000"/>
                </a:solidFill>
                <a:latin typeface="Calibri"/>
              </a:rPr>
              <a:t>The Building Topology Ontology (BOT) is a simple ontology defining the core concepts of a building.”</a:t>
            </a:r>
            <a:endParaRPr b="0" lang="de-DE"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248040" y="1825560"/>
            <a:ext cx="6096600" cy="4350960"/>
          </a:xfrm>
          <a:prstGeom prst="rect">
            <a:avLst/>
          </a:prstGeom>
          <a:noFill/>
          <a:ln>
            <a:noFill/>
          </a:ln>
        </p:spPr>
        <p:txBody>
          <a:bodyPr>
            <a:normAutofit/>
          </a:bodyPr>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Geometry is an important part of BIM</a:t>
            </a:r>
            <a:endParaRPr b="0" lang="fr-FR" sz="2800" spc="-1" strike="noStrike">
              <a:solidFill>
                <a:srgbClr val="000000"/>
              </a:solidFill>
              <a:latin typeface="Calibri"/>
            </a:endParaRPr>
          </a:p>
          <a:p>
            <a:pPr lvl="1" marL="685800" indent="-228240">
              <a:lnSpc>
                <a:spcPct val="90000"/>
              </a:lnSpc>
              <a:spcBef>
                <a:spcPts val="499"/>
              </a:spcBef>
              <a:buClr>
                <a:srgbClr val="005a9c"/>
              </a:buClr>
              <a:buFont typeface="Arial"/>
              <a:buChar char="•"/>
            </a:pPr>
            <a:r>
              <a:rPr b="0" lang="fr-FR" sz="2400" spc="-1" strike="noStrike">
                <a:solidFill>
                  <a:srgbClr val="000000"/>
                </a:solidFill>
                <a:latin typeface="Calibri"/>
              </a:rPr>
              <a:t>Many different types of geometry, with different standards to meet the requirements of different use cases</a:t>
            </a:r>
            <a:endParaRPr b="0" lang="fr-FR" sz="2400" spc="-1" strike="noStrike">
              <a:solidFill>
                <a:srgbClr val="000000"/>
              </a:solidFill>
              <a:latin typeface="Calibri"/>
            </a:endParaRPr>
          </a:p>
          <a:p>
            <a:pPr>
              <a:lnSpc>
                <a:spcPct val="90000"/>
              </a:lnSpc>
              <a:spcBef>
                <a:spcPts val="1001"/>
              </a:spcBef>
            </a:pPr>
            <a:endParaRPr b="0" lang="fr-FR" sz="2400" spc="-1" strike="noStrike">
              <a:solidFill>
                <a:srgbClr val="000000"/>
              </a:solidFill>
              <a:latin typeface="Calibri"/>
            </a:endParaRPr>
          </a:p>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No approach or standard is generally superior to others.  </a:t>
            </a:r>
            <a:endParaRPr b="0" lang="fr-FR" sz="2800" spc="-1" strike="noStrike">
              <a:solidFill>
                <a:srgbClr val="000000"/>
              </a:solidFill>
              <a:latin typeface="Calibri"/>
            </a:endParaRPr>
          </a:p>
          <a:p>
            <a:pPr>
              <a:lnSpc>
                <a:spcPct val="90000"/>
              </a:lnSpc>
              <a:spcBef>
                <a:spcPts val="1001"/>
              </a:spcBef>
            </a:pPr>
            <a:endParaRPr b="0" lang="fr-FR" sz="2800" spc="-1" strike="noStrike">
              <a:solidFill>
                <a:srgbClr val="000000"/>
              </a:solidFill>
              <a:latin typeface="Calibri"/>
            </a:endParaRPr>
          </a:p>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BOT provides a simplified (compared with other available standards, e.g. IFC) method for interlinking non-geometric data with multiple geometry representations, to address use cases. </a:t>
            </a:r>
            <a:endParaRPr b="0" lang="fr-FR" sz="2800" spc="-1" strike="noStrike">
              <a:solidFill>
                <a:srgbClr val="000000"/>
              </a:solidFill>
              <a:latin typeface="Calibri"/>
            </a:endParaRPr>
          </a:p>
        </p:txBody>
      </p:sp>
      <p:sp>
        <p:nvSpPr>
          <p:cNvPr id="188" name="TextShape 2"/>
          <p:cNvSpPr txBox="1"/>
          <p:nvPr/>
        </p:nvSpPr>
        <p:spPr>
          <a:xfrm>
            <a:off x="11215800" y="311040"/>
            <a:ext cx="624600" cy="452520"/>
          </a:xfrm>
          <a:prstGeom prst="rect">
            <a:avLst/>
          </a:prstGeom>
          <a:noFill/>
          <a:ln>
            <a:noFill/>
          </a:ln>
        </p:spPr>
        <p:txBody>
          <a:bodyPr anchor="ctr"/>
          <a:p>
            <a:pPr algn="ctr">
              <a:lnSpc>
                <a:spcPct val="100000"/>
              </a:lnSpc>
            </a:pPr>
            <a:fld id="{3DD67247-91ED-43BA-B06D-EFCF229CDDEB}" type="slidenum">
              <a:rPr b="1" lang="de-DE" sz="2000" spc="-1" strike="noStrike">
                <a:solidFill>
                  <a:srgbClr val="d95034"/>
                </a:solidFill>
                <a:latin typeface="Calibri Light"/>
              </a:rPr>
              <a:t>1</a:t>
            </a:fld>
            <a:endParaRPr b="0" lang="de-DE" sz="2000" spc="-1" strike="noStrike">
              <a:latin typeface="Times New Roman"/>
            </a:endParaRPr>
          </a:p>
        </p:txBody>
      </p:sp>
      <p:sp>
        <p:nvSpPr>
          <p:cNvPr id="189" name="TextShape 3"/>
          <p:cNvSpPr txBox="1"/>
          <p:nvPr/>
        </p:nvSpPr>
        <p:spPr>
          <a:xfrm>
            <a:off x="248040" y="320760"/>
            <a:ext cx="10515240" cy="1325160"/>
          </a:xfrm>
          <a:prstGeom prst="rect">
            <a:avLst/>
          </a:prstGeom>
          <a:noFill/>
          <a:ln>
            <a:noFill/>
          </a:ln>
        </p:spPr>
        <p:txBody>
          <a:bodyPr anchor="ctr">
            <a:normAutofit/>
          </a:bodyPr>
          <a:p>
            <a:pPr algn="ctr">
              <a:lnSpc>
                <a:spcPct val="90000"/>
              </a:lnSpc>
            </a:pPr>
            <a:r>
              <a:rPr b="1" lang="fr-FR" sz="5000" spc="-1" strike="noStrike" cap="all">
                <a:solidFill>
                  <a:srgbClr val="0d5ea2"/>
                </a:solidFill>
                <a:latin typeface="Calibri Light"/>
              </a:rPr>
              <a:t>LINKING GEOSPATIAL &amp; GEOMETRY TO BOT</a:t>
            </a:r>
            <a:endParaRPr b="0" lang="fr-FR" sz="5000" spc="-1" strike="noStrike">
              <a:solidFill>
                <a:srgbClr val="000000"/>
              </a:solidFill>
              <a:latin typeface="Calibri"/>
            </a:endParaRPr>
          </a:p>
        </p:txBody>
      </p:sp>
      <p:sp>
        <p:nvSpPr>
          <p:cNvPr id="190" name="CustomShape 4"/>
          <p:cNvSpPr/>
          <p:nvPr/>
        </p:nvSpPr>
        <p:spPr>
          <a:xfrm>
            <a:off x="8163360" y="2867040"/>
            <a:ext cx="1254600" cy="1151640"/>
          </a:xfrm>
          <a:prstGeom prst="foldedCorner">
            <a:avLst>
              <a:gd name="adj" fmla="val 16667"/>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de-DE" sz="1500" spc="-1" strike="noStrike">
                <a:solidFill>
                  <a:srgbClr val="000000"/>
                </a:solidFill>
                <a:latin typeface="Calibri"/>
              </a:rPr>
              <a:t>3D Geometry</a:t>
            </a:r>
            <a:endParaRPr b="0" lang="de-DE" sz="1500" spc="-1" strike="noStrike">
              <a:latin typeface="Arial"/>
            </a:endParaRPr>
          </a:p>
          <a:p>
            <a:pPr algn="ctr">
              <a:lnSpc>
                <a:spcPct val="100000"/>
              </a:lnSpc>
            </a:pPr>
            <a:r>
              <a:rPr b="0" lang="de-DE" sz="1500" spc="-1" strike="noStrike">
                <a:solidFill>
                  <a:srgbClr val="000000"/>
                </a:solidFill>
                <a:latin typeface="Calibri"/>
              </a:rPr>
              <a:t>(Simplified Tessellated)</a:t>
            </a:r>
            <a:endParaRPr b="0" lang="de-DE" sz="1500" spc="-1" strike="noStrike">
              <a:latin typeface="Arial"/>
            </a:endParaRPr>
          </a:p>
        </p:txBody>
      </p:sp>
      <p:sp>
        <p:nvSpPr>
          <p:cNvPr id="191" name="CustomShape 5"/>
          <p:cNvSpPr/>
          <p:nvPr/>
        </p:nvSpPr>
        <p:spPr>
          <a:xfrm>
            <a:off x="9780840" y="2868120"/>
            <a:ext cx="1254600" cy="1150560"/>
          </a:xfrm>
          <a:prstGeom prst="foldedCorner">
            <a:avLst>
              <a:gd name="adj" fmla="val 16667"/>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de-DE" sz="1500" spc="-1" strike="noStrike">
                <a:solidFill>
                  <a:srgbClr val="000000"/>
                </a:solidFill>
                <a:latin typeface="Calibri"/>
              </a:rPr>
              <a:t>3D Geometry </a:t>
            </a:r>
            <a:endParaRPr b="0" lang="de-DE" sz="1500" spc="-1" strike="noStrike">
              <a:latin typeface="Arial"/>
            </a:endParaRPr>
          </a:p>
          <a:p>
            <a:pPr algn="ctr">
              <a:lnSpc>
                <a:spcPct val="100000"/>
              </a:lnSpc>
            </a:pPr>
            <a:r>
              <a:rPr b="0" lang="de-DE" sz="1500" spc="-1" strike="noStrike">
                <a:solidFill>
                  <a:srgbClr val="000000"/>
                </a:solidFill>
                <a:latin typeface="Calibri"/>
              </a:rPr>
              <a:t>(Detailed Semantic)</a:t>
            </a:r>
            <a:endParaRPr b="0" lang="de-DE" sz="1500" spc="-1" strike="noStrike">
              <a:latin typeface="Arial"/>
            </a:endParaRPr>
          </a:p>
        </p:txBody>
      </p:sp>
      <p:sp>
        <p:nvSpPr>
          <p:cNvPr id="192" name="CustomShape 6"/>
          <p:cNvSpPr/>
          <p:nvPr/>
        </p:nvSpPr>
        <p:spPr>
          <a:xfrm>
            <a:off x="6536160" y="2870640"/>
            <a:ext cx="1254600" cy="1151640"/>
          </a:xfrm>
          <a:prstGeom prst="foldedCorner">
            <a:avLst>
              <a:gd name="adj" fmla="val 16667"/>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de-DE" sz="1500" spc="-1" strike="noStrike">
                <a:solidFill>
                  <a:srgbClr val="000000"/>
                </a:solidFill>
                <a:latin typeface="Calibri"/>
              </a:rPr>
              <a:t>2D Geospatial</a:t>
            </a:r>
            <a:endParaRPr b="0" lang="de-DE" sz="1500" spc="-1" strike="noStrike">
              <a:latin typeface="Arial"/>
            </a:endParaRPr>
          </a:p>
          <a:p>
            <a:pPr algn="ctr">
              <a:lnSpc>
                <a:spcPct val="100000"/>
              </a:lnSpc>
            </a:pPr>
            <a:r>
              <a:rPr b="0" lang="de-DE" sz="1500" spc="-1" strike="noStrike">
                <a:solidFill>
                  <a:srgbClr val="000000"/>
                </a:solidFill>
                <a:latin typeface="Calibri"/>
              </a:rPr>
              <a:t>Geometry</a:t>
            </a:r>
            <a:endParaRPr b="0" lang="de-DE" sz="1500" spc="-1" strike="noStrike">
              <a:latin typeface="Arial"/>
            </a:endParaRPr>
          </a:p>
        </p:txBody>
      </p:sp>
      <p:sp>
        <p:nvSpPr>
          <p:cNvPr id="193" name="CustomShape 7"/>
          <p:cNvSpPr/>
          <p:nvPr/>
        </p:nvSpPr>
        <p:spPr>
          <a:xfrm>
            <a:off x="6537240" y="1837440"/>
            <a:ext cx="1254600" cy="62676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de-DE" sz="1500" spc="-1" strike="noStrike">
                <a:solidFill>
                  <a:srgbClr val="ffffff"/>
                </a:solidFill>
                <a:latin typeface="Calibri"/>
              </a:rPr>
              <a:t>GIS Application</a:t>
            </a:r>
            <a:endParaRPr b="0" lang="de-DE" sz="1500" spc="-1" strike="noStrike">
              <a:latin typeface="Arial"/>
            </a:endParaRPr>
          </a:p>
        </p:txBody>
      </p:sp>
      <p:sp>
        <p:nvSpPr>
          <p:cNvPr id="194" name="CustomShape 8"/>
          <p:cNvSpPr/>
          <p:nvPr/>
        </p:nvSpPr>
        <p:spPr>
          <a:xfrm>
            <a:off x="8163360" y="1837440"/>
            <a:ext cx="1244880" cy="62856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endParaRPr b="0" lang="de-DE" sz="1800" spc="-1" strike="noStrike">
              <a:latin typeface="Arial"/>
            </a:endParaRPr>
          </a:p>
          <a:p>
            <a:pPr algn="ctr">
              <a:lnSpc>
                <a:spcPct val="100000"/>
              </a:lnSpc>
            </a:pPr>
            <a:r>
              <a:rPr b="0" lang="de-DE" sz="1500" spc="-1" strike="noStrike">
                <a:solidFill>
                  <a:srgbClr val="ffffff"/>
                </a:solidFill>
                <a:latin typeface="Calibri"/>
              </a:rPr>
              <a:t>CAD Application</a:t>
            </a:r>
            <a:endParaRPr b="0" lang="de-DE" sz="1500" spc="-1" strike="noStrike">
              <a:latin typeface="Arial"/>
            </a:endParaRPr>
          </a:p>
          <a:p>
            <a:pPr algn="ctr">
              <a:lnSpc>
                <a:spcPct val="100000"/>
              </a:lnSpc>
            </a:pPr>
            <a:endParaRPr b="0" lang="de-DE" sz="1500" spc="-1" strike="noStrike">
              <a:latin typeface="Arial"/>
            </a:endParaRPr>
          </a:p>
        </p:txBody>
      </p:sp>
      <p:sp>
        <p:nvSpPr>
          <p:cNvPr id="195" name="CustomShape 9"/>
          <p:cNvSpPr/>
          <p:nvPr/>
        </p:nvSpPr>
        <p:spPr>
          <a:xfrm>
            <a:off x="9774000" y="1837440"/>
            <a:ext cx="1252080" cy="62856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de-DE" sz="1500" spc="-1" strike="noStrike">
                <a:solidFill>
                  <a:srgbClr val="ffffff"/>
                </a:solidFill>
                <a:latin typeface="Calibri"/>
              </a:rPr>
              <a:t>CAD Application</a:t>
            </a:r>
            <a:endParaRPr b="0" lang="de-DE" sz="1500" spc="-1" strike="noStrike">
              <a:latin typeface="Arial"/>
            </a:endParaRPr>
          </a:p>
        </p:txBody>
      </p:sp>
      <p:sp>
        <p:nvSpPr>
          <p:cNvPr id="196" name="CustomShape 10"/>
          <p:cNvSpPr/>
          <p:nvPr/>
        </p:nvSpPr>
        <p:spPr>
          <a:xfrm rot="5400000">
            <a:off x="6927120" y="2500200"/>
            <a:ext cx="489960" cy="356760"/>
          </a:xfrm>
          <a:prstGeom prst="rightArrow">
            <a:avLst>
              <a:gd name="adj1" fmla="val 50000"/>
              <a:gd name="adj2" fmla="val 50000"/>
            </a:avLst>
          </a:prstGeom>
          <a:ln/>
        </p:spPr>
        <p:style>
          <a:lnRef idx="1">
            <a:schemeClr val="accent1"/>
          </a:lnRef>
          <a:fillRef idx="3">
            <a:schemeClr val="accent1"/>
          </a:fillRef>
          <a:effectRef idx="2">
            <a:schemeClr val="accent1"/>
          </a:effectRef>
          <a:fontRef idx="minor"/>
        </p:style>
      </p:sp>
      <p:sp>
        <p:nvSpPr>
          <p:cNvPr id="197" name="CustomShape 11"/>
          <p:cNvSpPr/>
          <p:nvPr/>
        </p:nvSpPr>
        <p:spPr>
          <a:xfrm rot="5400000">
            <a:off x="8528760" y="2501640"/>
            <a:ext cx="489960" cy="356760"/>
          </a:xfrm>
          <a:prstGeom prst="rightArrow">
            <a:avLst>
              <a:gd name="adj1" fmla="val 50000"/>
              <a:gd name="adj2" fmla="val 50000"/>
            </a:avLst>
          </a:prstGeom>
          <a:ln/>
        </p:spPr>
        <p:style>
          <a:lnRef idx="1">
            <a:schemeClr val="accent1"/>
          </a:lnRef>
          <a:fillRef idx="3">
            <a:schemeClr val="accent1"/>
          </a:fillRef>
          <a:effectRef idx="2">
            <a:schemeClr val="accent1"/>
          </a:effectRef>
          <a:fontRef idx="minor"/>
        </p:style>
      </p:sp>
      <p:sp>
        <p:nvSpPr>
          <p:cNvPr id="198" name="CustomShape 12"/>
          <p:cNvSpPr/>
          <p:nvPr/>
        </p:nvSpPr>
        <p:spPr>
          <a:xfrm rot="5400000">
            <a:off x="10140120" y="2493360"/>
            <a:ext cx="506160" cy="356760"/>
          </a:xfrm>
          <a:prstGeom prst="rightArrow">
            <a:avLst>
              <a:gd name="adj1" fmla="val 50000"/>
              <a:gd name="adj2" fmla="val 50000"/>
            </a:avLst>
          </a:prstGeom>
          <a:ln/>
        </p:spPr>
        <p:style>
          <a:lnRef idx="1">
            <a:schemeClr val="accent1"/>
          </a:lnRef>
          <a:fillRef idx="3">
            <a:schemeClr val="accent1"/>
          </a:fillRef>
          <a:effectRef idx="2">
            <a:schemeClr val="accent1"/>
          </a:effectRef>
          <a:fontRef idx="minor"/>
        </p:style>
      </p:sp>
      <p:sp>
        <p:nvSpPr>
          <p:cNvPr id="199" name="CustomShape 13"/>
          <p:cNvSpPr/>
          <p:nvPr/>
        </p:nvSpPr>
        <p:spPr>
          <a:xfrm>
            <a:off x="6233400" y="2482200"/>
            <a:ext cx="787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de-DE" sz="1800" spc="-1" strike="noStrike">
                <a:solidFill>
                  <a:srgbClr val="000000"/>
                </a:solidFill>
                <a:latin typeface="Calibri"/>
              </a:rPr>
              <a:t>Export</a:t>
            </a:r>
            <a:endParaRPr b="0" lang="de-DE" sz="1800" spc="-1" strike="noStrike">
              <a:latin typeface="Arial"/>
            </a:endParaRPr>
          </a:p>
        </p:txBody>
      </p:sp>
      <p:sp>
        <p:nvSpPr>
          <p:cNvPr id="200" name="CustomShape 14"/>
          <p:cNvSpPr/>
          <p:nvPr/>
        </p:nvSpPr>
        <p:spPr>
          <a:xfrm>
            <a:off x="9945720" y="4698720"/>
            <a:ext cx="1087560" cy="428760"/>
          </a:xfrm>
          <a:prstGeom prst="roundRect">
            <a:avLst>
              <a:gd name="adj" fmla="val 16667"/>
            </a:avLst>
          </a:prstGeom>
          <a:ln/>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de-DE" sz="1500" spc="-1" strike="noStrike">
                <a:solidFill>
                  <a:srgbClr val="ffffff"/>
                </a:solidFill>
                <a:latin typeface="Calibri"/>
              </a:rPr>
              <a:t>Use Case 3</a:t>
            </a:r>
            <a:endParaRPr b="0" lang="de-DE" sz="1500" spc="-1" strike="noStrike">
              <a:latin typeface="Arial"/>
            </a:endParaRPr>
          </a:p>
        </p:txBody>
      </p:sp>
      <p:sp>
        <p:nvSpPr>
          <p:cNvPr id="201" name="CustomShape 15"/>
          <p:cNvSpPr/>
          <p:nvPr/>
        </p:nvSpPr>
        <p:spPr>
          <a:xfrm>
            <a:off x="7077960" y="4854960"/>
            <a:ext cx="1087560" cy="428760"/>
          </a:xfrm>
          <a:prstGeom prst="roundRect">
            <a:avLst>
              <a:gd name="adj" fmla="val 16667"/>
            </a:avLst>
          </a:prstGeom>
          <a:ln/>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de-DE" sz="1500" spc="-1" strike="noStrike">
                <a:solidFill>
                  <a:srgbClr val="ffffff"/>
                </a:solidFill>
                <a:latin typeface="Calibri"/>
              </a:rPr>
              <a:t>Use Case 1</a:t>
            </a:r>
            <a:endParaRPr b="0" lang="de-DE" sz="1500" spc="-1" strike="noStrike">
              <a:latin typeface="Arial"/>
            </a:endParaRPr>
          </a:p>
        </p:txBody>
      </p:sp>
      <p:sp>
        <p:nvSpPr>
          <p:cNvPr id="202" name="CustomShape 16"/>
          <p:cNvSpPr/>
          <p:nvPr/>
        </p:nvSpPr>
        <p:spPr>
          <a:xfrm>
            <a:off x="7163640" y="4022640"/>
            <a:ext cx="457920" cy="831960"/>
          </a:xfrm>
          <a:custGeom>
            <a:avLst/>
            <a:gdLst/>
            <a:ahLst/>
            <a:rect l="l" t="t" r="r" b="b"/>
            <a:pathLst>
              <a:path w="21600" h="21600">
                <a:moveTo>
                  <a:pt x="0" y="0"/>
                </a:moveTo>
                <a:lnTo>
                  <a:pt x="21600" y="21600"/>
                </a:lnTo>
              </a:path>
            </a:pathLst>
          </a:custGeom>
          <a:noFill/>
          <a:ln w="31680">
            <a:tailEnd len="med" type="triangle" w="med"/>
          </a:ln>
        </p:spPr>
        <p:style>
          <a:lnRef idx="2">
            <a:schemeClr val="dk1"/>
          </a:lnRef>
          <a:fillRef idx="0">
            <a:schemeClr val="dk1"/>
          </a:fillRef>
          <a:effectRef idx="1">
            <a:schemeClr val="dk1"/>
          </a:effectRef>
          <a:fontRef idx="minor"/>
        </p:style>
      </p:sp>
      <p:sp>
        <p:nvSpPr>
          <p:cNvPr id="203" name="CustomShape 17"/>
          <p:cNvSpPr/>
          <p:nvPr/>
        </p:nvSpPr>
        <p:spPr>
          <a:xfrm flipH="1">
            <a:off x="7621200" y="4019040"/>
            <a:ext cx="2786040" cy="835560"/>
          </a:xfrm>
          <a:custGeom>
            <a:avLst/>
            <a:gdLst/>
            <a:ahLst/>
            <a:rect l="l" t="t" r="r" b="b"/>
            <a:pathLst>
              <a:path w="21600" h="21600">
                <a:moveTo>
                  <a:pt x="0" y="0"/>
                </a:moveTo>
                <a:lnTo>
                  <a:pt x="21600" y="21600"/>
                </a:lnTo>
              </a:path>
            </a:pathLst>
          </a:custGeom>
          <a:noFill/>
          <a:ln w="31680">
            <a:tailEnd len="med" type="triangle" w="med"/>
          </a:ln>
        </p:spPr>
        <p:style>
          <a:lnRef idx="2">
            <a:schemeClr val="dk1"/>
          </a:lnRef>
          <a:fillRef idx="0">
            <a:schemeClr val="dk1"/>
          </a:fillRef>
          <a:effectRef idx="1">
            <a:schemeClr val="dk1"/>
          </a:effectRef>
          <a:fontRef idx="minor"/>
        </p:style>
      </p:sp>
      <p:sp>
        <p:nvSpPr>
          <p:cNvPr id="204" name="CustomShape 18"/>
          <p:cNvSpPr/>
          <p:nvPr/>
        </p:nvSpPr>
        <p:spPr>
          <a:xfrm>
            <a:off x="10408320" y="4019040"/>
            <a:ext cx="80640" cy="679320"/>
          </a:xfrm>
          <a:custGeom>
            <a:avLst/>
            <a:gdLst/>
            <a:ahLst/>
            <a:rect l="l" t="t" r="r" b="b"/>
            <a:pathLst>
              <a:path w="21600" h="21600">
                <a:moveTo>
                  <a:pt x="0" y="0"/>
                </a:moveTo>
                <a:lnTo>
                  <a:pt x="21600" y="21600"/>
                </a:lnTo>
              </a:path>
            </a:pathLst>
          </a:custGeom>
          <a:noFill/>
          <a:ln w="31680">
            <a:tailEnd len="med" type="triangle" w="med"/>
          </a:ln>
        </p:spPr>
        <p:style>
          <a:lnRef idx="2">
            <a:schemeClr val="dk1"/>
          </a:lnRef>
          <a:fillRef idx="0">
            <a:schemeClr val="dk1"/>
          </a:fillRef>
          <a:effectRef idx="1">
            <a:schemeClr val="dk1"/>
          </a:effectRef>
          <a:fontRef idx="minor"/>
        </p:style>
      </p:sp>
      <p:sp>
        <p:nvSpPr>
          <p:cNvPr id="205" name="CustomShape 19"/>
          <p:cNvSpPr/>
          <p:nvPr/>
        </p:nvSpPr>
        <p:spPr>
          <a:xfrm flipH="1">
            <a:off x="7621920" y="4019040"/>
            <a:ext cx="1168560" cy="835560"/>
          </a:xfrm>
          <a:custGeom>
            <a:avLst/>
            <a:gdLst/>
            <a:ahLst/>
            <a:rect l="l" t="t" r="r" b="b"/>
            <a:pathLst>
              <a:path w="21600" h="21600">
                <a:moveTo>
                  <a:pt x="0" y="0"/>
                </a:moveTo>
                <a:lnTo>
                  <a:pt x="21600" y="21600"/>
                </a:lnTo>
              </a:path>
            </a:pathLst>
          </a:custGeom>
          <a:noFill/>
          <a:ln w="31680">
            <a:tailEnd len="med" type="triangle" w="med"/>
          </a:ln>
        </p:spPr>
        <p:style>
          <a:lnRef idx="2">
            <a:schemeClr val="dk1"/>
          </a:lnRef>
          <a:fillRef idx="0">
            <a:schemeClr val="dk1"/>
          </a:fillRef>
          <a:effectRef idx="1">
            <a:schemeClr val="dk1"/>
          </a:effectRef>
          <a:fontRef idx="minor"/>
        </p:style>
      </p:sp>
      <p:sp>
        <p:nvSpPr>
          <p:cNvPr id="206" name="CustomShape 20"/>
          <p:cNvSpPr/>
          <p:nvPr/>
        </p:nvSpPr>
        <p:spPr>
          <a:xfrm>
            <a:off x="6255720" y="4070520"/>
            <a:ext cx="8182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de-DE" sz="1800" spc="-1" strike="noStrike">
                <a:solidFill>
                  <a:srgbClr val="000000"/>
                </a:solidFill>
                <a:latin typeface="Calibri"/>
              </a:rPr>
              <a:t>Import</a:t>
            </a:r>
            <a:endParaRPr b="0" lang="de-DE" sz="1800" spc="-1" strike="noStrike">
              <a:latin typeface="Arial"/>
            </a:endParaRPr>
          </a:p>
        </p:txBody>
      </p:sp>
      <p:sp>
        <p:nvSpPr>
          <p:cNvPr id="207" name="CustomShape 21"/>
          <p:cNvSpPr/>
          <p:nvPr/>
        </p:nvSpPr>
        <p:spPr>
          <a:xfrm>
            <a:off x="8843760" y="5194800"/>
            <a:ext cx="1087560" cy="428760"/>
          </a:xfrm>
          <a:prstGeom prst="roundRect">
            <a:avLst>
              <a:gd name="adj" fmla="val 16667"/>
            </a:avLst>
          </a:prstGeom>
          <a:ln/>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de-DE" sz="1500" spc="-1" strike="noStrike">
                <a:solidFill>
                  <a:srgbClr val="ffffff"/>
                </a:solidFill>
                <a:latin typeface="Calibri"/>
              </a:rPr>
              <a:t>Use Case 2</a:t>
            </a:r>
            <a:endParaRPr b="0" lang="de-DE" sz="1500" spc="-1" strike="noStrike">
              <a:latin typeface="Arial"/>
            </a:endParaRPr>
          </a:p>
        </p:txBody>
      </p:sp>
      <p:sp>
        <p:nvSpPr>
          <p:cNvPr id="208" name="CustomShape 22"/>
          <p:cNvSpPr/>
          <p:nvPr/>
        </p:nvSpPr>
        <p:spPr>
          <a:xfrm>
            <a:off x="8790840" y="4019040"/>
            <a:ext cx="596520" cy="1175400"/>
          </a:xfrm>
          <a:custGeom>
            <a:avLst/>
            <a:gdLst/>
            <a:ahLst/>
            <a:rect l="l" t="t" r="r" b="b"/>
            <a:pathLst>
              <a:path w="21600" h="21600">
                <a:moveTo>
                  <a:pt x="0" y="0"/>
                </a:moveTo>
                <a:lnTo>
                  <a:pt x="21600" y="21600"/>
                </a:lnTo>
              </a:path>
            </a:pathLst>
          </a:custGeom>
          <a:noFill/>
          <a:ln w="31680">
            <a:tailEnd len="med" type="triangle" w="med"/>
          </a:ln>
        </p:spPr>
        <p:style>
          <a:lnRef idx="2">
            <a:schemeClr val="dk1"/>
          </a:lnRef>
          <a:fillRef idx="0">
            <a:schemeClr val="dk1"/>
          </a:fillRef>
          <a:effectRef idx="1">
            <a:schemeClr val="dk1"/>
          </a:effectRef>
          <a:fontRef idx="minor"/>
        </p:style>
      </p:sp>
      <p:sp>
        <p:nvSpPr>
          <p:cNvPr id="209" name="CustomShape 23"/>
          <p:cNvSpPr/>
          <p:nvPr/>
        </p:nvSpPr>
        <p:spPr>
          <a:xfrm flipH="1">
            <a:off x="9387720" y="4019040"/>
            <a:ext cx="1020240" cy="1175400"/>
          </a:xfrm>
          <a:custGeom>
            <a:avLst/>
            <a:gdLst/>
            <a:ahLst/>
            <a:rect l="l" t="t" r="r" b="b"/>
            <a:pathLst>
              <a:path w="21600" h="21600">
                <a:moveTo>
                  <a:pt x="0" y="0"/>
                </a:moveTo>
                <a:lnTo>
                  <a:pt x="21600" y="21600"/>
                </a:lnTo>
              </a:path>
            </a:pathLst>
          </a:custGeom>
          <a:noFill/>
          <a:ln w="31680">
            <a:tailEnd len="med" type="triangle" w="med"/>
          </a:ln>
        </p:spPr>
        <p:style>
          <a:lnRef idx="2">
            <a:schemeClr val="dk1"/>
          </a:lnRef>
          <a:fillRef idx="0">
            <a:schemeClr val="dk1"/>
          </a:fillRef>
          <a:effectRef idx="1">
            <a:schemeClr val="dk1"/>
          </a:effectRef>
          <a:fontRef idx="minor"/>
        </p:style>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11215800" y="311040"/>
            <a:ext cx="624600" cy="452520"/>
          </a:xfrm>
          <a:prstGeom prst="rect">
            <a:avLst/>
          </a:prstGeom>
          <a:noFill/>
          <a:ln>
            <a:noFill/>
          </a:ln>
        </p:spPr>
        <p:txBody>
          <a:bodyPr anchor="ctr"/>
          <a:p>
            <a:pPr algn="ctr">
              <a:lnSpc>
                <a:spcPct val="100000"/>
              </a:lnSpc>
            </a:pPr>
            <a:fld id="{A41CD46B-47B9-49D3-8FD0-EDC1CA29F664}" type="slidenum">
              <a:rPr b="1" lang="de-DE" sz="2000" spc="-1" strike="noStrike">
                <a:solidFill>
                  <a:srgbClr val="d95034"/>
                </a:solidFill>
                <a:latin typeface="Calibri Light"/>
              </a:rPr>
              <a:t>1</a:t>
            </a:fld>
            <a:endParaRPr b="0" lang="de-DE" sz="2000" spc="-1" strike="noStrike">
              <a:latin typeface="Times New Roman"/>
            </a:endParaRPr>
          </a:p>
        </p:txBody>
      </p:sp>
      <p:sp>
        <p:nvSpPr>
          <p:cNvPr id="211" name="TextShape 2"/>
          <p:cNvSpPr txBox="1"/>
          <p:nvPr/>
        </p:nvSpPr>
        <p:spPr>
          <a:xfrm>
            <a:off x="248040" y="320760"/>
            <a:ext cx="10515240" cy="1325160"/>
          </a:xfrm>
          <a:prstGeom prst="rect">
            <a:avLst/>
          </a:prstGeom>
          <a:noFill/>
          <a:ln>
            <a:noFill/>
          </a:ln>
        </p:spPr>
        <p:txBody>
          <a:bodyPr anchor="ctr">
            <a:normAutofit/>
          </a:bodyPr>
          <a:p>
            <a:pPr algn="ctr">
              <a:lnSpc>
                <a:spcPct val="90000"/>
              </a:lnSpc>
            </a:pPr>
            <a:r>
              <a:rPr b="1" lang="fr-FR" sz="5000" spc="-1" strike="noStrike" cap="all">
                <a:solidFill>
                  <a:srgbClr val="0d5ea2"/>
                </a:solidFill>
                <a:latin typeface="Calibri Light"/>
              </a:rPr>
              <a:t>LINKING geospatial &amp; GEOMETRY TO BOT</a:t>
            </a:r>
            <a:endParaRPr b="0" lang="fr-FR" sz="5000" spc="-1" strike="noStrike">
              <a:solidFill>
                <a:srgbClr val="000000"/>
              </a:solidFill>
              <a:latin typeface="Calibri"/>
            </a:endParaRPr>
          </a:p>
        </p:txBody>
      </p:sp>
      <p:sp>
        <p:nvSpPr>
          <p:cNvPr id="212" name="TextShape 3"/>
          <p:cNvSpPr txBox="1"/>
          <p:nvPr/>
        </p:nvSpPr>
        <p:spPr>
          <a:xfrm>
            <a:off x="248040" y="1825560"/>
            <a:ext cx="7092360" cy="4350960"/>
          </a:xfrm>
          <a:prstGeom prst="rect">
            <a:avLst/>
          </a:prstGeom>
          <a:noFill/>
          <a:ln>
            <a:noFill/>
          </a:ln>
        </p:spPr>
        <p:txBody>
          <a:bodyPr>
            <a:normAutofit/>
          </a:bodyPr>
          <a:p>
            <a:pPr marL="596880" indent="-456840">
              <a:lnSpc>
                <a:spcPct val="90000"/>
              </a:lnSpc>
              <a:spcBef>
                <a:spcPts val="799"/>
              </a:spcBef>
              <a:buClr>
                <a:srgbClr val="005a9c"/>
              </a:buClr>
              <a:buFont typeface="Arial"/>
              <a:buChar char="•"/>
            </a:pPr>
            <a:r>
              <a:rPr b="0" lang="fr-FR" sz="2800" spc="-1" strike="noStrike">
                <a:solidFill>
                  <a:srgbClr val="000000"/>
                </a:solidFill>
                <a:latin typeface="Calibri"/>
              </a:rPr>
              <a:t>For Simple geolocation</a:t>
            </a:r>
            <a:endParaRPr b="0" lang="fr-FR" sz="2800" spc="-1" strike="noStrike">
              <a:solidFill>
                <a:srgbClr val="000000"/>
              </a:solidFill>
              <a:latin typeface="Calibri"/>
            </a:endParaRPr>
          </a:p>
          <a:p>
            <a:pPr>
              <a:lnSpc>
                <a:spcPct val="90000"/>
              </a:lnSpc>
              <a:spcBef>
                <a:spcPts val="799"/>
              </a:spcBef>
            </a:pPr>
            <a:r>
              <a:rPr b="0" lang="fr-FR" sz="2800" spc="-1" strike="noStrike">
                <a:solidFill>
                  <a:srgbClr val="ff0000"/>
                </a:solidFill>
                <a:latin typeface="Calibri"/>
              </a:rPr>
              <a:t>	</a:t>
            </a:r>
            <a:r>
              <a:rPr b="0" lang="fr-FR" sz="2800" spc="-1" strike="noStrike">
                <a:solidFill>
                  <a:srgbClr val="ff0000"/>
                </a:solidFill>
                <a:latin typeface="Calibri"/>
              </a:rPr>
              <a:t>bot:hasZeroPoint</a:t>
            </a:r>
            <a:r>
              <a:rPr b="0" lang="fr-FR" sz="2800" spc="-1" strike="noStrike">
                <a:solidFill>
                  <a:srgbClr val="000000"/>
                </a:solidFill>
                <a:latin typeface="Calibri"/>
              </a:rPr>
              <a:t> links to wsg84:Point</a:t>
            </a:r>
            <a:endParaRPr b="0" lang="fr-FR" sz="2800" spc="-1" strike="noStrike">
              <a:solidFill>
                <a:srgbClr val="000000"/>
              </a:solidFill>
              <a:latin typeface="Calibri"/>
            </a:endParaRPr>
          </a:p>
          <a:p>
            <a:pPr marL="165240">
              <a:lnSpc>
                <a:spcPct val="90000"/>
              </a:lnSpc>
              <a:spcBef>
                <a:spcPts val="799"/>
              </a:spcBef>
            </a:pPr>
            <a:endParaRPr b="0" lang="fr-FR" sz="2800" spc="-1" strike="noStrike">
              <a:solidFill>
                <a:srgbClr val="000000"/>
              </a:solidFill>
              <a:latin typeface="Calibri"/>
            </a:endParaRPr>
          </a:p>
          <a:p>
            <a:pPr marL="457200" indent="-317160">
              <a:lnSpc>
                <a:spcPct val="90000"/>
              </a:lnSpc>
              <a:spcBef>
                <a:spcPts val="799"/>
              </a:spcBef>
              <a:buClr>
                <a:srgbClr val="005a9c"/>
              </a:buClr>
              <a:buFont typeface="Arial"/>
              <a:buChar char="•"/>
            </a:pPr>
            <a:r>
              <a:rPr b="0" lang="fr-FR" sz="2800" spc="-1" strike="noStrike">
                <a:solidFill>
                  <a:srgbClr val="000000"/>
                </a:solidFill>
                <a:latin typeface="Calibri"/>
              </a:rPr>
              <a:t>For 2D geospatial data</a:t>
            </a:r>
            <a:endParaRPr b="0" lang="fr-FR" sz="2800" spc="-1" strike="noStrike">
              <a:solidFill>
                <a:srgbClr val="000000"/>
              </a:solidFill>
              <a:latin typeface="Calibri"/>
            </a:endParaRPr>
          </a:p>
          <a:p>
            <a:pPr marL="914400">
              <a:lnSpc>
                <a:spcPct val="90000"/>
              </a:lnSpc>
              <a:spcBef>
                <a:spcPts val="799"/>
              </a:spcBef>
            </a:pPr>
            <a:r>
              <a:rPr b="0" lang="fr-FR" sz="2800" spc="-1" strike="noStrike">
                <a:solidFill>
                  <a:srgbClr val="ff0000"/>
                </a:solidFill>
                <a:latin typeface="Calibri"/>
              </a:rPr>
              <a:t>bot:Building is a subclass of geo:Feature</a:t>
            </a:r>
            <a:r>
              <a:rPr b="0" lang="fr-FR" sz="2800" spc="-1" strike="noStrike">
                <a:solidFill>
                  <a:srgbClr val="000000"/>
                </a:solidFill>
                <a:latin typeface="Calibri"/>
              </a:rPr>
              <a:t>, and can have geometry, which can be expressed as GeoSPARQL WKT. </a:t>
            </a:r>
            <a:endParaRPr b="0" lang="fr-FR" sz="2800" spc="-1" strike="noStrike">
              <a:solidFill>
                <a:srgbClr val="000000"/>
              </a:solidFill>
              <a:latin typeface="Calibri"/>
            </a:endParaRPr>
          </a:p>
          <a:p>
            <a:pPr marL="165240">
              <a:lnSpc>
                <a:spcPct val="90000"/>
              </a:lnSpc>
              <a:spcBef>
                <a:spcPts val="1001"/>
              </a:spcBef>
            </a:pPr>
            <a:endParaRPr b="0" lang="fr-FR" sz="2800" spc="-1" strike="noStrike">
              <a:solidFill>
                <a:srgbClr val="000000"/>
              </a:solidFill>
              <a:latin typeface="Calibri"/>
            </a:endParaRPr>
          </a:p>
          <a:p>
            <a:pPr marL="457200" indent="-317160">
              <a:lnSpc>
                <a:spcPct val="90000"/>
              </a:lnSpc>
              <a:spcBef>
                <a:spcPts val="1001"/>
              </a:spcBef>
              <a:buClr>
                <a:srgbClr val="005a9c"/>
              </a:buClr>
              <a:buFont typeface="Arial"/>
              <a:buChar char="•"/>
            </a:pPr>
            <a:r>
              <a:rPr b="0" lang="fr-FR" sz="2800" spc="-1" strike="noStrike">
                <a:solidFill>
                  <a:srgbClr val="000000"/>
                </a:solidFill>
                <a:latin typeface="Calibri"/>
              </a:rPr>
              <a:t>For 3D geometry</a:t>
            </a:r>
            <a:endParaRPr b="0" lang="fr-FR" sz="2800" spc="-1" strike="noStrike">
              <a:solidFill>
                <a:srgbClr val="000000"/>
              </a:solidFill>
              <a:latin typeface="Calibri"/>
            </a:endParaRPr>
          </a:p>
          <a:p>
            <a:pPr marL="914400">
              <a:lnSpc>
                <a:spcPct val="90000"/>
              </a:lnSpc>
              <a:spcBef>
                <a:spcPts val="499"/>
              </a:spcBef>
            </a:pPr>
            <a:r>
              <a:rPr b="0" lang="fr-FR" sz="2800" spc="-1" strike="noStrike">
                <a:solidFill>
                  <a:srgbClr val="ff0000"/>
                </a:solidFill>
                <a:latin typeface="Calibri"/>
              </a:rPr>
              <a:t>bot:hasSimple3DModel </a:t>
            </a:r>
            <a:r>
              <a:rPr b="0" lang="fr-FR" sz="2800" spc="-1" strike="noStrike">
                <a:solidFill>
                  <a:srgbClr val="000000"/>
                </a:solidFill>
                <a:latin typeface="Calibri"/>
              </a:rPr>
              <a:t>links to a literal that encodes 3D geometry (e.g., OBJ model)</a:t>
            </a:r>
            <a:br/>
            <a:r>
              <a:rPr b="0" lang="fr-FR" sz="2800" spc="-1" strike="noStrike">
                <a:solidFill>
                  <a:srgbClr val="ff0000"/>
                </a:solidFill>
                <a:latin typeface="Calibri"/>
              </a:rPr>
              <a:t>bot:has3DModel</a:t>
            </a:r>
            <a:r>
              <a:rPr b="0" lang="fr-FR" sz="2800" spc="-1" strike="noStrike">
                <a:solidFill>
                  <a:srgbClr val="000000"/>
                </a:solidFill>
                <a:latin typeface="Calibri"/>
              </a:rPr>
              <a:t> links to a blank node or IRI that further describes the 3D geometry with another vocabulary (e.g., the Geom ontology - </a:t>
            </a:r>
            <a:r>
              <a:rPr b="0" lang="fr-FR" sz="2800" spc="-1" strike="noStrike" u="sng">
                <a:solidFill>
                  <a:srgbClr val="0563c1"/>
                </a:solidFill>
                <a:uFillTx/>
                <a:latin typeface="Calibri"/>
                <a:hlinkClick r:id="rId1"/>
              </a:rPr>
              <a:t>http://rdf.bg/geometry.ttl</a:t>
            </a:r>
            <a:r>
              <a:rPr b="0" lang="fr-FR" sz="2800" spc="-1" strike="noStrike">
                <a:solidFill>
                  <a:srgbClr val="000000"/>
                </a:solidFill>
                <a:latin typeface="Calibri"/>
              </a:rPr>
              <a:t> )</a:t>
            </a:r>
            <a:endParaRPr b="0" lang="fr-FR" sz="2800" spc="-1" strike="noStrike">
              <a:solidFill>
                <a:srgbClr val="000000"/>
              </a:solidFill>
              <a:latin typeface="Calibri"/>
            </a:endParaRPr>
          </a:p>
          <a:p>
            <a:pPr>
              <a:lnSpc>
                <a:spcPct val="90000"/>
              </a:lnSpc>
              <a:spcBef>
                <a:spcPts val="799"/>
              </a:spcBef>
            </a:pPr>
            <a:endParaRPr b="0" lang="fr-FR" sz="2800" spc="-1" strike="noStrike">
              <a:solidFill>
                <a:srgbClr val="000000"/>
              </a:solidFill>
              <a:latin typeface="Calibri"/>
            </a:endParaRPr>
          </a:p>
          <a:p>
            <a:pPr>
              <a:lnSpc>
                <a:spcPct val="90000"/>
              </a:lnSpc>
              <a:spcBef>
                <a:spcPts val="799"/>
              </a:spcBef>
            </a:pPr>
            <a:endParaRPr b="0" lang="fr-FR" sz="2800" spc="-1" strike="noStrike">
              <a:solidFill>
                <a:srgbClr val="000000"/>
              </a:solidFill>
              <a:latin typeface="Calibri"/>
            </a:endParaRPr>
          </a:p>
          <a:p>
            <a:pPr>
              <a:lnSpc>
                <a:spcPct val="90000"/>
              </a:lnSpc>
              <a:spcBef>
                <a:spcPts val="799"/>
              </a:spcBef>
            </a:pPr>
            <a:endParaRPr b="0" lang="fr-FR" sz="2800" spc="-1" strike="noStrike">
              <a:solidFill>
                <a:srgbClr val="000000"/>
              </a:solidFill>
              <a:latin typeface="Calibri"/>
            </a:endParaRPr>
          </a:p>
          <a:p>
            <a:pPr>
              <a:lnSpc>
                <a:spcPct val="90000"/>
              </a:lnSpc>
              <a:spcBef>
                <a:spcPts val="1001"/>
              </a:spcBef>
            </a:pPr>
            <a:endParaRPr b="0" lang="fr-FR" sz="2800" spc="-1" strike="noStrike">
              <a:solidFill>
                <a:srgbClr val="000000"/>
              </a:solidFill>
              <a:latin typeface="Calibri"/>
            </a:endParaRPr>
          </a:p>
        </p:txBody>
      </p:sp>
      <p:pic>
        <p:nvPicPr>
          <p:cNvPr id="213" name="Google Shape;385;p57" descr=""/>
          <p:cNvPicPr/>
          <p:nvPr/>
        </p:nvPicPr>
        <p:blipFill>
          <a:blip r:embed="rId2"/>
          <a:stretch/>
        </p:blipFill>
        <p:spPr>
          <a:xfrm>
            <a:off x="7787880" y="1974960"/>
            <a:ext cx="2741400" cy="2239200"/>
          </a:xfrm>
          <a:prstGeom prst="rect">
            <a:avLst/>
          </a:prstGeom>
          <a:ln>
            <a:noFill/>
          </a:ln>
        </p:spPr>
      </p:pic>
      <p:pic>
        <p:nvPicPr>
          <p:cNvPr id="214" name="Google Shape;386;p57" descr=""/>
          <p:cNvPicPr/>
          <p:nvPr/>
        </p:nvPicPr>
        <p:blipFill>
          <a:blip r:embed="rId3"/>
          <a:stretch/>
        </p:blipFill>
        <p:spPr>
          <a:xfrm>
            <a:off x="8104320" y="4942440"/>
            <a:ext cx="2658600" cy="1241640"/>
          </a:xfrm>
          <a:prstGeom prst="rect">
            <a:avLst/>
          </a:prstGeom>
          <a:ln w="15840">
            <a:solidFill>
              <a:schemeClr val="tx1"/>
            </a:solidFill>
            <a:round/>
          </a:ln>
        </p:spPr>
      </p:pic>
      <p:sp>
        <p:nvSpPr>
          <p:cNvPr id="215" name="CustomShape 4"/>
          <p:cNvSpPr/>
          <p:nvPr/>
        </p:nvSpPr>
        <p:spPr>
          <a:xfrm flipH="1" flipV="1">
            <a:off x="3486600" y="3025080"/>
            <a:ext cx="3746880" cy="45360"/>
          </a:xfrm>
          <a:custGeom>
            <a:avLst/>
            <a:gdLst/>
            <a:ahLst/>
            <a:rect l="l" t="t" r="r" b="b"/>
            <a:pathLst>
              <a:path w="21600" h="21600">
                <a:moveTo>
                  <a:pt x="0" y="0"/>
                </a:moveTo>
                <a:lnTo>
                  <a:pt x="21600" y="21600"/>
                </a:lnTo>
              </a:path>
            </a:pathLst>
          </a:custGeom>
          <a:noFill/>
          <a:ln w="15840">
            <a:solidFill>
              <a:schemeClr val="dk2"/>
            </a:solidFill>
            <a:round/>
          </a:ln>
        </p:spPr>
        <p:style>
          <a:lnRef idx="0"/>
          <a:fillRef idx="0"/>
          <a:effectRef idx="0"/>
          <a:fontRef idx="minor"/>
        </p:style>
      </p:sp>
      <p:sp>
        <p:nvSpPr>
          <p:cNvPr id="216" name="CustomShape 5"/>
          <p:cNvSpPr/>
          <p:nvPr/>
        </p:nvSpPr>
        <p:spPr>
          <a:xfrm>
            <a:off x="7233840" y="1828080"/>
            <a:ext cx="625680" cy="2484720"/>
          </a:xfrm>
          <a:prstGeom prst="leftBrace">
            <a:avLst>
              <a:gd name="adj1" fmla="val 8333"/>
              <a:gd name="adj2" fmla="val 50000"/>
            </a:avLst>
          </a:prstGeom>
          <a:noFill/>
          <a:ln w="15840">
            <a:solidFill>
              <a:schemeClr val="tx1"/>
            </a:solidFill>
          </a:ln>
        </p:spPr>
        <p:style>
          <a:lnRef idx="1">
            <a:schemeClr val="accent1"/>
          </a:lnRef>
          <a:fillRef idx="0">
            <a:schemeClr val="accent1"/>
          </a:fillRef>
          <a:effectRef idx="0">
            <a:schemeClr val="accent1"/>
          </a:effectRef>
          <a:fontRef idx="minor"/>
        </p:style>
      </p:sp>
      <p:sp>
        <p:nvSpPr>
          <p:cNvPr id="217" name="CustomShape 6"/>
          <p:cNvSpPr/>
          <p:nvPr/>
        </p:nvSpPr>
        <p:spPr>
          <a:xfrm flipH="1" flipV="1">
            <a:off x="6769440" y="5181480"/>
            <a:ext cx="569880" cy="362160"/>
          </a:xfrm>
          <a:custGeom>
            <a:avLst/>
            <a:gdLst/>
            <a:ahLst/>
            <a:rect l="l" t="t" r="r" b="b"/>
            <a:pathLst>
              <a:path w="21600" h="21600">
                <a:moveTo>
                  <a:pt x="0" y="0"/>
                </a:moveTo>
                <a:lnTo>
                  <a:pt x="21600" y="21600"/>
                </a:lnTo>
              </a:path>
            </a:pathLst>
          </a:custGeom>
          <a:noFill/>
          <a:ln w="15840">
            <a:solidFill>
              <a:schemeClr val="dk2"/>
            </a:solidFill>
            <a:round/>
          </a:ln>
        </p:spPr>
        <p:style>
          <a:lnRef idx="0"/>
          <a:fillRef idx="0"/>
          <a:effectRef idx="0"/>
          <a:fontRef idx="minor"/>
        </p:style>
      </p:sp>
      <p:sp>
        <p:nvSpPr>
          <p:cNvPr id="218" name="CustomShape 7"/>
          <p:cNvSpPr/>
          <p:nvPr/>
        </p:nvSpPr>
        <p:spPr>
          <a:xfrm>
            <a:off x="7405560" y="4747320"/>
            <a:ext cx="633600" cy="1593000"/>
          </a:xfrm>
          <a:prstGeom prst="leftBrace">
            <a:avLst>
              <a:gd name="adj1" fmla="val 8333"/>
              <a:gd name="adj2" fmla="val 50000"/>
            </a:avLst>
          </a:prstGeom>
          <a:noFill/>
          <a:ln w="15840">
            <a:solidFill>
              <a:schemeClr val="tx1"/>
            </a:solidFill>
          </a:ln>
        </p:spPr>
        <p:style>
          <a:lnRef idx="1">
            <a:schemeClr val="accent1"/>
          </a:lnRef>
          <a:fillRef idx="0">
            <a:schemeClr val="accent1"/>
          </a:fillRef>
          <a:effectRef idx="0">
            <a:schemeClr val="accent1"/>
          </a:effectRef>
          <a:fontRef idx="minor"/>
        </p:style>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Google Shape;403;p59" descr=""/>
          <p:cNvPicPr/>
          <p:nvPr/>
        </p:nvPicPr>
        <p:blipFill>
          <a:blip r:embed="rId1"/>
          <a:stretch/>
        </p:blipFill>
        <p:spPr>
          <a:xfrm>
            <a:off x="4191480" y="1485000"/>
            <a:ext cx="5420880" cy="2993760"/>
          </a:xfrm>
          <a:prstGeom prst="rect">
            <a:avLst/>
          </a:prstGeom>
          <a:ln w="15840">
            <a:solidFill>
              <a:schemeClr val="tx1"/>
            </a:solidFill>
            <a:round/>
          </a:ln>
        </p:spPr>
      </p:pic>
      <p:pic>
        <p:nvPicPr>
          <p:cNvPr id="220" name="Content Placeholder 7" descr=""/>
          <p:cNvPicPr/>
          <p:nvPr/>
        </p:nvPicPr>
        <p:blipFill>
          <a:blip r:embed="rId2"/>
          <a:stretch/>
        </p:blipFill>
        <p:spPr>
          <a:xfrm>
            <a:off x="248040" y="2323800"/>
            <a:ext cx="4150080" cy="4350960"/>
          </a:xfrm>
          <a:prstGeom prst="rect">
            <a:avLst/>
          </a:prstGeom>
          <a:ln>
            <a:noFill/>
          </a:ln>
        </p:spPr>
      </p:pic>
      <p:sp>
        <p:nvSpPr>
          <p:cNvPr id="221" name="TextShape 1"/>
          <p:cNvSpPr txBox="1"/>
          <p:nvPr/>
        </p:nvSpPr>
        <p:spPr>
          <a:xfrm>
            <a:off x="11215800" y="311040"/>
            <a:ext cx="624600" cy="452520"/>
          </a:xfrm>
          <a:prstGeom prst="rect">
            <a:avLst/>
          </a:prstGeom>
          <a:noFill/>
          <a:ln>
            <a:noFill/>
          </a:ln>
        </p:spPr>
        <p:txBody>
          <a:bodyPr anchor="ctr"/>
          <a:p>
            <a:pPr algn="ctr">
              <a:lnSpc>
                <a:spcPct val="100000"/>
              </a:lnSpc>
            </a:pPr>
            <a:fld id="{1198E156-4EEE-47FD-979B-2969072674A7}" type="slidenum">
              <a:rPr b="1" lang="de-DE" sz="2000" spc="-1" strike="noStrike">
                <a:solidFill>
                  <a:srgbClr val="d95034"/>
                </a:solidFill>
                <a:latin typeface="Calibri Light"/>
              </a:rPr>
              <a:t>1</a:t>
            </a:fld>
            <a:endParaRPr b="0" lang="de-DE" sz="2000" spc="-1" strike="noStrike">
              <a:latin typeface="Times New Roman"/>
            </a:endParaRPr>
          </a:p>
        </p:txBody>
      </p:sp>
      <p:sp>
        <p:nvSpPr>
          <p:cNvPr id="222" name="TextShape 2"/>
          <p:cNvSpPr txBox="1"/>
          <p:nvPr/>
        </p:nvSpPr>
        <p:spPr>
          <a:xfrm>
            <a:off x="248040" y="320760"/>
            <a:ext cx="10515240" cy="1325160"/>
          </a:xfrm>
          <a:prstGeom prst="rect">
            <a:avLst/>
          </a:prstGeom>
          <a:noFill/>
          <a:ln>
            <a:noFill/>
          </a:ln>
        </p:spPr>
        <p:txBody>
          <a:bodyPr anchor="ctr">
            <a:normAutofit/>
          </a:bodyPr>
          <a:p>
            <a:pPr algn="ctr">
              <a:lnSpc>
                <a:spcPct val="90000"/>
              </a:lnSpc>
            </a:pPr>
            <a:r>
              <a:rPr b="1" lang="fr-FR" sz="5000" spc="-1" strike="noStrike" cap="all">
                <a:solidFill>
                  <a:srgbClr val="0d5ea2"/>
                </a:solidFill>
                <a:latin typeface="Calibri Light"/>
              </a:rPr>
              <a:t>External ontologies for 2D &amp; 3D geometry</a:t>
            </a:r>
            <a:endParaRPr b="0" lang="fr-FR" sz="5000" spc="-1" strike="noStrike">
              <a:solidFill>
                <a:srgbClr val="000000"/>
              </a:solidFill>
              <a:latin typeface="Calibri"/>
            </a:endParaRPr>
          </a:p>
        </p:txBody>
      </p:sp>
      <p:pic>
        <p:nvPicPr>
          <p:cNvPr id="223" name="Google Shape;410;p60" descr=""/>
          <p:cNvPicPr/>
          <p:nvPr/>
        </p:nvPicPr>
        <p:blipFill>
          <a:blip r:embed="rId3"/>
          <a:stretch/>
        </p:blipFill>
        <p:spPr>
          <a:xfrm>
            <a:off x="5802480" y="3773880"/>
            <a:ext cx="4761000" cy="3083760"/>
          </a:xfrm>
          <a:prstGeom prst="rect">
            <a:avLst/>
          </a:prstGeom>
          <a:ln w="15840">
            <a:solidFill>
              <a:schemeClr val="tx1"/>
            </a:solidFill>
            <a:round/>
          </a:ln>
        </p:spPr>
      </p:pic>
      <p:pic>
        <p:nvPicPr>
          <p:cNvPr id="224" name="Picture 9" descr=""/>
          <p:cNvPicPr/>
          <p:nvPr/>
        </p:nvPicPr>
        <p:blipFill>
          <a:blip r:embed="rId4"/>
          <a:stretch/>
        </p:blipFill>
        <p:spPr>
          <a:xfrm>
            <a:off x="248040" y="2323800"/>
            <a:ext cx="4150080" cy="1744200"/>
          </a:xfrm>
          <a:prstGeom prst="rect">
            <a:avLst/>
          </a:prstGeom>
          <a:ln>
            <a:noFill/>
          </a:ln>
        </p:spPr>
      </p:pic>
      <p:sp>
        <p:nvSpPr>
          <p:cNvPr id="225" name="CustomShape 3"/>
          <p:cNvSpPr/>
          <p:nvPr/>
        </p:nvSpPr>
        <p:spPr>
          <a:xfrm>
            <a:off x="3097440" y="1508040"/>
            <a:ext cx="1876320" cy="943560"/>
          </a:xfrm>
          <a:prstGeom prst="rect">
            <a:avLst/>
          </a:prstGeom>
          <a:solidFill>
            <a:schemeClr val="bg1"/>
          </a:solidFill>
          <a:ln>
            <a:solidFill>
              <a:schemeClr val="tx1"/>
            </a:solidFill>
          </a:ln>
        </p:spPr>
        <p:style>
          <a:lnRef idx="0"/>
          <a:fillRef idx="0"/>
          <a:effectRef idx="0"/>
          <a:fontRef idx="minor"/>
        </p:style>
        <p:txBody>
          <a:bodyPr lIns="90000" rIns="90000" tIns="45000" bIns="45000"/>
          <a:p>
            <a:pPr>
              <a:lnSpc>
                <a:spcPct val="100000"/>
              </a:lnSpc>
            </a:pPr>
            <a:r>
              <a:rPr b="0" lang="de-DE" sz="2800" spc="-1" strike="noStrike">
                <a:solidFill>
                  <a:srgbClr val="000000"/>
                </a:solidFill>
                <a:latin typeface="Calibri"/>
              </a:rPr>
              <a:t>Geom – 2.5D &amp; 3D</a:t>
            </a:r>
            <a:endParaRPr b="0" lang="de-DE" sz="2800" spc="-1" strike="noStrike">
              <a:latin typeface="Arial"/>
            </a:endParaRPr>
          </a:p>
        </p:txBody>
      </p:sp>
      <p:sp>
        <p:nvSpPr>
          <p:cNvPr id="226" name="CustomShape 4"/>
          <p:cNvSpPr/>
          <p:nvPr/>
        </p:nvSpPr>
        <p:spPr>
          <a:xfrm>
            <a:off x="2579400" y="5930280"/>
            <a:ext cx="2210760" cy="943560"/>
          </a:xfrm>
          <a:prstGeom prst="rect">
            <a:avLst/>
          </a:prstGeom>
          <a:solidFill>
            <a:schemeClr val="bg1"/>
          </a:solidFill>
          <a:ln>
            <a:solidFill>
              <a:schemeClr val="tx1"/>
            </a:solidFill>
          </a:ln>
        </p:spPr>
        <p:style>
          <a:lnRef idx="0"/>
          <a:fillRef idx="0"/>
          <a:effectRef idx="0"/>
          <a:fontRef idx="minor"/>
        </p:style>
        <p:txBody>
          <a:bodyPr lIns="90000" rIns="90000" tIns="45000" bIns="45000"/>
          <a:p>
            <a:pPr>
              <a:lnSpc>
                <a:spcPct val="100000"/>
              </a:lnSpc>
            </a:pPr>
            <a:r>
              <a:rPr b="0" lang="de-DE" sz="2800" spc="-1" strike="noStrike">
                <a:solidFill>
                  <a:srgbClr val="000000"/>
                </a:solidFill>
                <a:latin typeface="Calibri"/>
              </a:rPr>
              <a:t>GeoSPARQL – 2D Geospatial</a:t>
            </a:r>
            <a:endParaRPr b="0" lang="de-DE" sz="2800" spc="-1" strike="noStrike">
              <a:latin typeface="Arial"/>
            </a:endParaRPr>
          </a:p>
        </p:txBody>
      </p:sp>
      <p:sp>
        <p:nvSpPr>
          <p:cNvPr id="227" name="CustomShape 5"/>
          <p:cNvSpPr/>
          <p:nvPr/>
        </p:nvSpPr>
        <p:spPr>
          <a:xfrm>
            <a:off x="8980560" y="3688560"/>
            <a:ext cx="1876320" cy="943560"/>
          </a:xfrm>
          <a:prstGeom prst="rect">
            <a:avLst/>
          </a:prstGeom>
          <a:solidFill>
            <a:schemeClr val="bg1"/>
          </a:solidFill>
          <a:ln>
            <a:solidFill>
              <a:schemeClr val="tx1"/>
            </a:solidFill>
          </a:ln>
        </p:spPr>
        <p:style>
          <a:lnRef idx="0"/>
          <a:fillRef idx="0"/>
          <a:effectRef idx="0"/>
          <a:fontRef idx="minor"/>
        </p:style>
        <p:txBody>
          <a:bodyPr lIns="90000" rIns="90000" tIns="45000" bIns="45000"/>
          <a:p>
            <a:pPr>
              <a:lnSpc>
                <a:spcPct val="100000"/>
              </a:lnSpc>
            </a:pPr>
            <a:r>
              <a:rPr b="0" lang="de-DE" sz="2800" spc="-1" strike="noStrike">
                <a:solidFill>
                  <a:srgbClr val="000000"/>
                </a:solidFill>
                <a:latin typeface="Calibri"/>
              </a:rPr>
              <a:t>OntoBREP</a:t>
            </a:r>
            <a:endParaRPr b="0" lang="de-DE" sz="2800" spc="-1" strike="noStrike">
              <a:latin typeface="Arial"/>
            </a:endParaRPr>
          </a:p>
          <a:p>
            <a:pPr>
              <a:lnSpc>
                <a:spcPct val="100000"/>
              </a:lnSpc>
            </a:pPr>
            <a:r>
              <a:rPr b="0" lang="de-DE" sz="2800" spc="-1" strike="noStrike">
                <a:solidFill>
                  <a:srgbClr val="000000"/>
                </a:solidFill>
                <a:latin typeface="Calibri"/>
              </a:rPr>
              <a:t>- 3D</a:t>
            </a:r>
            <a:endParaRPr b="0" lang="de-DE" sz="2800" spc="-1" strike="noStrike">
              <a:latin typeface="Arial"/>
            </a:endParaRPr>
          </a:p>
        </p:txBody>
      </p:sp>
      <p:sp>
        <p:nvSpPr>
          <p:cNvPr id="228" name="CustomShape 6"/>
          <p:cNvSpPr/>
          <p:nvPr/>
        </p:nvSpPr>
        <p:spPr>
          <a:xfrm flipH="1">
            <a:off x="3683160" y="2970000"/>
            <a:ext cx="3983760" cy="3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2172600" y="3557520"/>
            <a:ext cx="10648440" cy="1423800"/>
          </a:xfrm>
          <a:prstGeom prst="rect">
            <a:avLst/>
          </a:prstGeom>
          <a:noFill/>
          <a:ln>
            <a:noFill/>
          </a:ln>
        </p:spPr>
        <p:txBody>
          <a:bodyPr anchor="b">
            <a:normAutofit/>
          </a:bodyPr>
          <a:p>
            <a:pPr algn="ctr">
              <a:lnSpc>
                <a:spcPct val="90000"/>
              </a:lnSpc>
            </a:pPr>
            <a:r>
              <a:rPr b="1" lang="fr-FR" sz="6000" spc="-1" strike="noStrike" cap="all">
                <a:solidFill>
                  <a:srgbClr val="0d5ea2"/>
                </a:solidFill>
                <a:latin typeface="Calibri Light"/>
              </a:rPr>
              <a:t>LIAISONS</a:t>
            </a:r>
            <a:endParaRPr b="0" lang="fr-FR" sz="6000" spc="-1" strike="noStrike">
              <a:solidFill>
                <a:srgbClr val="000000"/>
              </a:solidFill>
              <a:latin typeface="Calibri"/>
            </a:endParaRPr>
          </a:p>
        </p:txBody>
      </p:sp>
      <p:sp>
        <p:nvSpPr>
          <p:cNvPr id="230" name="CustomShape 2"/>
          <p:cNvSpPr/>
          <p:nvPr/>
        </p:nvSpPr>
        <p:spPr>
          <a:xfrm>
            <a:off x="1727280" y="4848480"/>
            <a:ext cx="7403760" cy="364680"/>
          </a:xfrm>
          <a:prstGeom prst="rect">
            <a:avLst/>
          </a:prstGeom>
          <a:noFill/>
          <a:ln>
            <a:noFill/>
          </a:ln>
        </p:spPr>
        <p:style>
          <a:lnRef idx="0"/>
          <a:fillRef idx="0"/>
          <a:effectRef idx="0"/>
          <a:fontRef idx="minor"/>
        </p:style>
        <p:txBody>
          <a:bodyPr lIns="90000" rIns="90000" tIns="45000" bIns="45000"/>
          <a:p>
            <a:pPr algn="ctr">
              <a:lnSpc>
                <a:spcPct val="100000"/>
              </a:lnSpc>
              <a:spcBef>
                <a:spcPts val="799"/>
              </a:spcBef>
            </a:pPr>
            <a:r>
              <a:rPr b="0" lang="de-DE" sz="1800" spc="-1" strike="noStrike">
                <a:solidFill>
                  <a:srgbClr val="000000"/>
                </a:solidFill>
                <a:latin typeface="Calibri"/>
              </a:rPr>
              <a:t>Looking for collaborations and integration outside our group</a:t>
            </a:r>
            <a:endParaRPr b="0" lang="de-DE"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Links to other W3C groups</a:t>
            </a:r>
            <a:endParaRPr b="0" lang="fr-FR" sz="5000" spc="-1" strike="noStrike">
              <a:solidFill>
                <a:srgbClr val="000000"/>
              </a:solidFill>
              <a:latin typeface="Calibri"/>
            </a:endParaRPr>
          </a:p>
        </p:txBody>
      </p:sp>
      <p:grpSp>
        <p:nvGrpSpPr>
          <p:cNvPr id="232" name="Group 2"/>
          <p:cNvGrpSpPr/>
          <p:nvPr/>
        </p:nvGrpSpPr>
        <p:grpSpPr>
          <a:xfrm>
            <a:off x="250920" y="1975680"/>
            <a:ext cx="10509120" cy="4200840"/>
            <a:chOff x="250920" y="1975680"/>
            <a:chExt cx="10509120" cy="4200840"/>
          </a:xfrm>
        </p:grpSpPr>
        <p:sp>
          <p:nvSpPr>
            <p:cNvPr id="233" name="CustomShape 3"/>
            <p:cNvSpPr/>
            <p:nvPr/>
          </p:nvSpPr>
          <p:spPr>
            <a:xfrm>
              <a:off x="250920" y="1975680"/>
              <a:ext cx="10509120" cy="1557720"/>
            </a:xfrm>
            <a:prstGeom prst="roundRect">
              <a:avLst>
                <a:gd name="adj" fmla="val 10000"/>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102960" rIns="57240" tIns="102960" bIns="102960" anchor="ctr"/>
            <a:p>
              <a:pPr algn="ctr">
                <a:lnSpc>
                  <a:spcPct val="90000"/>
                </a:lnSpc>
                <a:spcAft>
                  <a:spcPts val="524"/>
                </a:spcAft>
              </a:pPr>
              <a:r>
                <a:rPr b="0" lang="de-DE" sz="1500" spc="-1" strike="noStrike">
                  <a:solidFill>
                    <a:srgbClr val="ffffff"/>
                  </a:solidFill>
                  <a:latin typeface="Calibri"/>
                </a:rPr>
                <a:t>W3C</a:t>
              </a:r>
              <a:endParaRPr b="0" lang="de-DE" sz="1500" spc="-1" strike="noStrike">
                <a:latin typeface="Arial"/>
              </a:endParaRPr>
            </a:p>
          </p:txBody>
        </p:sp>
        <p:sp>
          <p:nvSpPr>
            <p:cNvPr id="234" name="CustomShape 4"/>
            <p:cNvSpPr/>
            <p:nvPr/>
          </p:nvSpPr>
          <p:spPr>
            <a:xfrm>
              <a:off x="261000" y="3771000"/>
              <a:ext cx="3362040" cy="473400"/>
            </a:xfrm>
            <a:prstGeom prst="roundRect">
              <a:avLst>
                <a:gd name="adj" fmla="val 10000"/>
              </a:avLst>
            </a:prstGeom>
            <a:solidFill>
              <a:srgbClr val="0e5ca6"/>
            </a:solidFill>
            <a:ln>
              <a:solidFill>
                <a:schemeClr val="lt1">
                  <a:hueOff val="0"/>
                  <a:satOff val="0"/>
                  <a:lumOff val="0"/>
                  <a:alphaOff val="0"/>
                </a:schemeClr>
              </a:solidFill>
            </a:ln>
          </p:spPr>
          <p:style>
            <a:lnRef idx="2"/>
            <a:fillRef idx="0"/>
            <a:effectRef idx="0"/>
            <a:fontRef idx="minor"/>
          </p:style>
          <p:txBody>
            <a:bodyPr lIns="71280" rIns="57240" tIns="71280" bIns="70920" anchor="ctr"/>
            <a:p>
              <a:pPr algn="ctr">
                <a:lnSpc>
                  <a:spcPct val="90000"/>
                </a:lnSpc>
                <a:spcAft>
                  <a:spcPts val="524"/>
                </a:spcAft>
              </a:pPr>
              <a:r>
                <a:rPr b="0" lang="de-DE" sz="1500" spc="-1" strike="noStrike">
                  <a:solidFill>
                    <a:srgbClr val="ffffff"/>
                  </a:solidFill>
                  <a:latin typeface="Calibri"/>
                </a:rPr>
                <a:t>Interest Groups</a:t>
              </a:r>
              <a:endParaRPr b="0" lang="de-DE" sz="1500" spc="-1" strike="noStrike">
                <a:latin typeface="Arial"/>
              </a:endParaRPr>
            </a:p>
          </p:txBody>
        </p:sp>
        <p:sp>
          <p:nvSpPr>
            <p:cNvPr id="235" name="CustomShape 5"/>
            <p:cNvSpPr/>
            <p:nvPr/>
          </p:nvSpPr>
          <p:spPr>
            <a:xfrm>
              <a:off x="261000" y="4482360"/>
              <a:ext cx="1089720" cy="1694160"/>
            </a:xfrm>
            <a:prstGeom prst="roundRect">
              <a:avLst>
                <a:gd name="adj" fmla="val 10000"/>
              </a:avLst>
            </a:prstGeom>
            <a:solidFill>
              <a:schemeClr val="bg1">
                <a:lumMod val="85000"/>
              </a:schemeClr>
            </a:solidFill>
            <a:ln>
              <a:solidFill>
                <a:schemeClr val="lt1">
                  <a:hueOff val="0"/>
                  <a:satOff val="0"/>
                  <a:lumOff val="0"/>
                  <a:alphaOff val="0"/>
                </a:schemeClr>
              </a:solidFill>
            </a:ln>
          </p:spPr>
          <p:style>
            <a:lnRef idx="2"/>
            <a:fillRef idx="0"/>
            <a:effectRef idx="0"/>
            <a:fontRef idx="minor"/>
          </p:style>
          <p:txBody>
            <a:bodyPr lIns="89280" rIns="57240" tIns="89280" bIns="88920" anchor="ctr"/>
            <a:p>
              <a:pPr algn="ctr">
                <a:lnSpc>
                  <a:spcPct val="90000"/>
                </a:lnSpc>
                <a:spcAft>
                  <a:spcPts val="524"/>
                </a:spcAft>
              </a:pPr>
              <a:r>
                <a:rPr b="0" lang="de-DE" sz="1500" spc="-1" strike="noStrike">
                  <a:solidFill>
                    <a:srgbClr val="000000"/>
                  </a:solidFill>
                  <a:latin typeface="Calibri"/>
                </a:rPr>
                <a:t>Dataset Exchange</a:t>
              </a:r>
              <a:endParaRPr b="0" lang="de-DE" sz="1500" spc="-1" strike="noStrike">
                <a:latin typeface="Arial"/>
              </a:endParaRPr>
            </a:p>
          </p:txBody>
        </p:sp>
        <p:sp>
          <p:nvSpPr>
            <p:cNvPr id="236" name="CustomShape 6"/>
            <p:cNvSpPr/>
            <p:nvPr/>
          </p:nvSpPr>
          <p:spPr>
            <a:xfrm>
              <a:off x="1397160" y="4482360"/>
              <a:ext cx="1089720" cy="1694160"/>
            </a:xfrm>
            <a:prstGeom prst="roundRect">
              <a:avLst>
                <a:gd name="adj" fmla="val 10000"/>
              </a:avLst>
            </a:prstGeom>
            <a:solidFill>
              <a:schemeClr val="bg1">
                <a:lumMod val="85000"/>
              </a:schemeClr>
            </a:solidFill>
            <a:ln>
              <a:solidFill>
                <a:schemeClr val="lt1">
                  <a:hueOff val="0"/>
                  <a:satOff val="0"/>
                  <a:lumOff val="0"/>
                  <a:alphaOff val="0"/>
                </a:schemeClr>
              </a:solidFill>
            </a:ln>
          </p:spPr>
          <p:style>
            <a:lnRef idx="2"/>
            <a:fillRef idx="0"/>
            <a:effectRef idx="0"/>
            <a:fontRef idx="minor"/>
          </p:style>
          <p:txBody>
            <a:bodyPr lIns="89280" rIns="57240" tIns="89280" bIns="88920" anchor="ctr"/>
            <a:p>
              <a:pPr algn="ctr">
                <a:lnSpc>
                  <a:spcPct val="90000"/>
                </a:lnSpc>
                <a:spcAft>
                  <a:spcPts val="524"/>
                </a:spcAft>
              </a:pPr>
              <a:r>
                <a:rPr b="0" lang="de-DE" sz="1500" spc="-1" strike="noStrike">
                  <a:solidFill>
                    <a:srgbClr val="000000"/>
                  </a:solidFill>
                  <a:latin typeface="Calibri"/>
                </a:rPr>
                <a:t>Web of Things</a:t>
              </a:r>
              <a:endParaRPr b="0" lang="de-DE" sz="1500" spc="-1" strike="noStrike">
                <a:latin typeface="Arial"/>
              </a:endParaRPr>
            </a:p>
          </p:txBody>
        </p:sp>
        <p:sp>
          <p:nvSpPr>
            <p:cNvPr id="237" name="CustomShape 7"/>
            <p:cNvSpPr/>
            <p:nvPr/>
          </p:nvSpPr>
          <p:spPr>
            <a:xfrm>
              <a:off x="2532960" y="4482360"/>
              <a:ext cx="1089720" cy="1694160"/>
            </a:xfrm>
            <a:prstGeom prst="roundRect">
              <a:avLst>
                <a:gd name="adj" fmla="val 10000"/>
              </a:avLst>
            </a:prstGeom>
            <a:solidFill>
              <a:schemeClr val="bg1">
                <a:lumMod val="85000"/>
              </a:schemeClr>
            </a:solidFill>
            <a:ln>
              <a:solidFill>
                <a:schemeClr val="lt1">
                  <a:hueOff val="0"/>
                  <a:satOff val="0"/>
                  <a:lumOff val="0"/>
                  <a:alphaOff val="0"/>
                </a:schemeClr>
              </a:solidFill>
            </a:ln>
          </p:spPr>
          <p:style>
            <a:lnRef idx="2"/>
            <a:fillRef idx="0"/>
            <a:effectRef idx="0"/>
            <a:fontRef idx="minor"/>
          </p:style>
          <p:txBody>
            <a:bodyPr lIns="89280" rIns="57240" tIns="89280" bIns="88920" anchor="ctr"/>
            <a:p>
              <a:pPr algn="ctr">
                <a:lnSpc>
                  <a:spcPct val="90000"/>
                </a:lnSpc>
                <a:spcAft>
                  <a:spcPts val="524"/>
                </a:spcAft>
              </a:pPr>
              <a:r>
                <a:rPr b="1" lang="de-DE" sz="1500" spc="-1" strike="noStrike">
                  <a:solidFill>
                    <a:srgbClr val="ff0000"/>
                  </a:solidFill>
                  <a:latin typeface="Calibri"/>
                </a:rPr>
                <a:t>Spatial Data on the Web</a:t>
              </a:r>
              <a:endParaRPr b="0" lang="de-DE" sz="1500" spc="-1" strike="noStrike">
                <a:latin typeface="Arial"/>
              </a:endParaRPr>
            </a:p>
          </p:txBody>
        </p:sp>
        <p:sp>
          <p:nvSpPr>
            <p:cNvPr id="238" name="CustomShape 8"/>
            <p:cNvSpPr/>
            <p:nvPr/>
          </p:nvSpPr>
          <p:spPr>
            <a:xfrm>
              <a:off x="3714840" y="3771000"/>
              <a:ext cx="3362040" cy="473400"/>
            </a:xfrm>
            <a:prstGeom prst="roundRect">
              <a:avLst>
                <a:gd name="adj" fmla="val 10000"/>
              </a:avLst>
            </a:prstGeom>
            <a:solidFill>
              <a:srgbClr val="0e5ca6"/>
            </a:solidFill>
            <a:ln>
              <a:solidFill>
                <a:schemeClr val="lt1">
                  <a:hueOff val="0"/>
                  <a:satOff val="0"/>
                  <a:lumOff val="0"/>
                  <a:alphaOff val="0"/>
                </a:schemeClr>
              </a:solidFill>
            </a:ln>
          </p:spPr>
          <p:style>
            <a:lnRef idx="2"/>
            <a:fillRef idx="0"/>
            <a:effectRef idx="0"/>
            <a:fontRef idx="minor"/>
          </p:style>
          <p:txBody>
            <a:bodyPr lIns="71280" rIns="57240" tIns="71280" bIns="70920" anchor="ctr"/>
            <a:p>
              <a:pPr algn="ctr">
                <a:lnSpc>
                  <a:spcPct val="90000"/>
                </a:lnSpc>
                <a:spcAft>
                  <a:spcPts val="524"/>
                </a:spcAft>
              </a:pPr>
              <a:r>
                <a:rPr b="0" lang="de-DE" sz="1500" spc="-1" strike="noStrike">
                  <a:solidFill>
                    <a:srgbClr val="ffffff"/>
                  </a:solidFill>
                  <a:latin typeface="Calibri"/>
                </a:rPr>
                <a:t>Working Groups</a:t>
              </a:r>
              <a:endParaRPr b="0" lang="de-DE" sz="1500" spc="-1" strike="noStrike">
                <a:latin typeface="Arial"/>
              </a:endParaRPr>
            </a:p>
          </p:txBody>
        </p:sp>
        <p:sp>
          <p:nvSpPr>
            <p:cNvPr id="239" name="CustomShape 9"/>
            <p:cNvSpPr/>
            <p:nvPr/>
          </p:nvSpPr>
          <p:spPr>
            <a:xfrm>
              <a:off x="3714840" y="4482360"/>
              <a:ext cx="1089720" cy="1694160"/>
            </a:xfrm>
            <a:prstGeom prst="roundRect">
              <a:avLst>
                <a:gd name="adj" fmla="val 10000"/>
              </a:avLst>
            </a:prstGeom>
            <a:solidFill>
              <a:schemeClr val="bg1">
                <a:lumMod val="85000"/>
              </a:schemeClr>
            </a:solidFill>
            <a:ln>
              <a:solidFill>
                <a:schemeClr val="lt1">
                  <a:hueOff val="0"/>
                  <a:satOff val="0"/>
                  <a:lumOff val="0"/>
                  <a:alphaOff val="0"/>
                </a:schemeClr>
              </a:solidFill>
            </a:ln>
          </p:spPr>
          <p:style>
            <a:lnRef idx="2"/>
            <a:fillRef idx="0"/>
            <a:effectRef idx="0"/>
            <a:fontRef idx="minor"/>
          </p:style>
          <p:txBody>
            <a:bodyPr lIns="89280" rIns="57240" tIns="89280" bIns="88920" anchor="ctr"/>
            <a:p>
              <a:pPr algn="ctr">
                <a:lnSpc>
                  <a:spcPct val="90000"/>
                </a:lnSpc>
                <a:spcAft>
                  <a:spcPts val="524"/>
                </a:spcAft>
              </a:pPr>
              <a:r>
                <a:rPr b="0" lang="de-DE" sz="1500" spc="-1" strike="noStrike">
                  <a:solidFill>
                    <a:srgbClr val="000000"/>
                  </a:solidFill>
                  <a:latin typeface="Calibri"/>
                </a:rPr>
                <a:t>Automotive</a:t>
              </a:r>
              <a:endParaRPr b="0" lang="de-DE" sz="1500" spc="-1" strike="noStrike">
                <a:latin typeface="Arial"/>
              </a:endParaRPr>
            </a:p>
            <a:p>
              <a:pPr algn="ctr">
                <a:lnSpc>
                  <a:spcPct val="90000"/>
                </a:lnSpc>
                <a:spcAft>
                  <a:spcPts val="420"/>
                </a:spcAft>
              </a:pPr>
              <a:r>
                <a:rPr b="0" lang="de-DE" sz="1200" spc="-1" strike="noStrike">
                  <a:solidFill>
                    <a:srgbClr val="000000"/>
                  </a:solidFill>
                  <a:latin typeface="Calibri"/>
                </a:rPr>
                <a:t>(V2Building?)</a:t>
              </a:r>
              <a:endParaRPr b="0" lang="de-DE" sz="1200" spc="-1" strike="noStrike">
                <a:latin typeface="Arial"/>
              </a:endParaRPr>
            </a:p>
          </p:txBody>
        </p:sp>
        <p:sp>
          <p:nvSpPr>
            <p:cNvPr id="240" name="CustomShape 10"/>
            <p:cNvSpPr/>
            <p:nvPr/>
          </p:nvSpPr>
          <p:spPr>
            <a:xfrm>
              <a:off x="4851000" y="4482360"/>
              <a:ext cx="1089720" cy="1694160"/>
            </a:xfrm>
            <a:prstGeom prst="roundRect">
              <a:avLst>
                <a:gd name="adj" fmla="val 10000"/>
              </a:avLst>
            </a:prstGeom>
            <a:solidFill>
              <a:schemeClr val="bg1">
                <a:lumMod val="85000"/>
              </a:schemeClr>
            </a:solidFill>
            <a:ln>
              <a:solidFill>
                <a:schemeClr val="lt1">
                  <a:hueOff val="0"/>
                  <a:satOff val="0"/>
                  <a:lumOff val="0"/>
                  <a:alphaOff val="0"/>
                </a:schemeClr>
              </a:solidFill>
            </a:ln>
          </p:spPr>
          <p:style>
            <a:lnRef idx="2"/>
            <a:fillRef idx="0"/>
            <a:effectRef idx="0"/>
            <a:fontRef idx="minor"/>
          </p:style>
          <p:txBody>
            <a:bodyPr lIns="89280" rIns="57240" tIns="89280" bIns="88920" anchor="ctr"/>
            <a:p>
              <a:pPr algn="ctr">
                <a:lnSpc>
                  <a:spcPct val="90000"/>
                </a:lnSpc>
                <a:spcAft>
                  <a:spcPts val="524"/>
                </a:spcAft>
              </a:pPr>
              <a:r>
                <a:rPr b="0" lang="de-DE" sz="1500" spc="-1" strike="noStrike">
                  <a:solidFill>
                    <a:srgbClr val="000000"/>
                  </a:solidFill>
                  <a:latin typeface="Calibri"/>
                </a:rPr>
                <a:t>Data Exchange</a:t>
              </a:r>
              <a:endParaRPr b="0" lang="de-DE" sz="1500" spc="-1" strike="noStrike">
                <a:latin typeface="Arial"/>
              </a:endParaRPr>
            </a:p>
          </p:txBody>
        </p:sp>
        <p:sp>
          <p:nvSpPr>
            <p:cNvPr id="241" name="CustomShape 11"/>
            <p:cNvSpPr/>
            <p:nvPr/>
          </p:nvSpPr>
          <p:spPr>
            <a:xfrm>
              <a:off x="5987160" y="4482360"/>
              <a:ext cx="1089720" cy="1694160"/>
            </a:xfrm>
            <a:prstGeom prst="roundRect">
              <a:avLst>
                <a:gd name="adj" fmla="val 10000"/>
              </a:avLst>
            </a:prstGeom>
            <a:solidFill>
              <a:schemeClr val="bg1">
                <a:lumMod val="85000"/>
              </a:schemeClr>
            </a:solidFill>
            <a:ln>
              <a:solidFill>
                <a:schemeClr val="lt1">
                  <a:hueOff val="0"/>
                  <a:satOff val="0"/>
                  <a:lumOff val="0"/>
                  <a:alphaOff val="0"/>
                </a:schemeClr>
              </a:solidFill>
            </a:ln>
          </p:spPr>
          <p:style>
            <a:lnRef idx="2"/>
            <a:fillRef idx="0"/>
            <a:effectRef idx="0"/>
            <a:fontRef idx="minor"/>
          </p:style>
          <p:txBody>
            <a:bodyPr lIns="89280" rIns="57240" tIns="89280" bIns="88920" anchor="ctr"/>
            <a:p>
              <a:pPr algn="ctr">
                <a:lnSpc>
                  <a:spcPct val="90000"/>
                </a:lnSpc>
                <a:spcAft>
                  <a:spcPts val="524"/>
                </a:spcAft>
              </a:pPr>
              <a:r>
                <a:rPr b="1" lang="de-DE" sz="1500" spc="-1" strike="noStrike">
                  <a:solidFill>
                    <a:srgbClr val="ff0000"/>
                  </a:solidFill>
                  <a:latin typeface="Calibri"/>
                </a:rPr>
                <a:t>Web </a:t>
              </a:r>
              <a:br/>
              <a:r>
                <a:rPr b="1" lang="de-DE" sz="1500" spc="-1" strike="noStrike">
                  <a:solidFill>
                    <a:srgbClr val="ff0000"/>
                  </a:solidFill>
                  <a:latin typeface="Calibri"/>
                </a:rPr>
                <a:t>of</a:t>
              </a:r>
              <a:br/>
              <a:r>
                <a:rPr b="1" lang="de-DE" sz="1500" spc="-1" strike="noStrike">
                  <a:solidFill>
                    <a:srgbClr val="ff0000"/>
                  </a:solidFill>
                  <a:latin typeface="Calibri"/>
                </a:rPr>
                <a:t>Things </a:t>
              </a:r>
              <a:endParaRPr b="0" lang="de-DE" sz="1500" spc="-1" strike="noStrike">
                <a:latin typeface="Arial"/>
              </a:endParaRPr>
            </a:p>
          </p:txBody>
        </p:sp>
        <p:sp>
          <p:nvSpPr>
            <p:cNvPr id="242" name="CustomShape 12"/>
            <p:cNvSpPr/>
            <p:nvPr/>
          </p:nvSpPr>
          <p:spPr>
            <a:xfrm>
              <a:off x="7168680" y="3771000"/>
              <a:ext cx="3580560" cy="473400"/>
            </a:xfrm>
            <a:prstGeom prst="roundRect">
              <a:avLst>
                <a:gd name="adj" fmla="val 10000"/>
              </a:avLst>
            </a:prstGeom>
            <a:solidFill>
              <a:srgbClr val="0e5ca6"/>
            </a:solidFill>
            <a:ln>
              <a:solidFill>
                <a:schemeClr val="lt1">
                  <a:hueOff val="0"/>
                  <a:satOff val="0"/>
                  <a:lumOff val="0"/>
                  <a:alphaOff val="0"/>
                </a:schemeClr>
              </a:solidFill>
            </a:ln>
          </p:spPr>
          <p:style>
            <a:lnRef idx="2"/>
            <a:fillRef idx="0"/>
            <a:effectRef idx="0"/>
            <a:fontRef idx="minor"/>
          </p:style>
          <p:txBody>
            <a:bodyPr lIns="71280" rIns="57240" tIns="71280" bIns="70920" anchor="ctr"/>
            <a:p>
              <a:pPr algn="ctr">
                <a:lnSpc>
                  <a:spcPct val="90000"/>
                </a:lnSpc>
                <a:spcAft>
                  <a:spcPts val="524"/>
                </a:spcAft>
              </a:pPr>
              <a:r>
                <a:rPr b="0" lang="de-DE" sz="1500" spc="-1" strike="noStrike">
                  <a:solidFill>
                    <a:srgbClr val="ffffff"/>
                  </a:solidFill>
                  <a:latin typeface="Calibri"/>
                </a:rPr>
                <a:t>Community Groups</a:t>
              </a:r>
              <a:endParaRPr b="0" lang="de-DE" sz="1500" spc="-1" strike="noStrike">
                <a:latin typeface="Arial"/>
              </a:endParaRPr>
            </a:p>
          </p:txBody>
        </p:sp>
        <p:sp>
          <p:nvSpPr>
            <p:cNvPr id="243" name="CustomShape 13"/>
            <p:cNvSpPr/>
            <p:nvPr/>
          </p:nvSpPr>
          <p:spPr>
            <a:xfrm>
              <a:off x="7168680" y="4482360"/>
              <a:ext cx="1089720" cy="1694160"/>
            </a:xfrm>
            <a:prstGeom prst="roundRect">
              <a:avLst>
                <a:gd name="adj" fmla="val 10000"/>
              </a:avLst>
            </a:prstGeom>
            <a:solidFill>
              <a:schemeClr val="bg1">
                <a:lumMod val="85000"/>
              </a:schemeClr>
            </a:solidFill>
            <a:ln>
              <a:solidFill>
                <a:schemeClr val="lt1">
                  <a:hueOff val="0"/>
                  <a:satOff val="0"/>
                  <a:lumOff val="0"/>
                  <a:alphaOff val="0"/>
                </a:schemeClr>
              </a:solidFill>
            </a:ln>
          </p:spPr>
          <p:style>
            <a:lnRef idx="2"/>
            <a:fillRef idx="0"/>
            <a:effectRef idx="0"/>
            <a:fontRef idx="minor"/>
          </p:style>
          <p:txBody>
            <a:bodyPr lIns="89280" rIns="57240" tIns="89280" bIns="88920" anchor="ctr"/>
            <a:p>
              <a:pPr algn="ctr">
                <a:lnSpc>
                  <a:spcPct val="90000"/>
                </a:lnSpc>
                <a:spcAft>
                  <a:spcPts val="524"/>
                </a:spcAft>
              </a:pPr>
              <a:r>
                <a:rPr b="0" lang="de-DE" sz="1500" spc="-1" strike="noStrike">
                  <a:solidFill>
                    <a:srgbClr val="000000"/>
                  </a:solidFill>
                  <a:latin typeface="Calibri"/>
                </a:rPr>
                <a:t>Schema.org</a:t>
              </a:r>
              <a:endParaRPr b="0" lang="de-DE" sz="1500" spc="-1" strike="noStrike">
                <a:latin typeface="Arial"/>
              </a:endParaRPr>
            </a:p>
          </p:txBody>
        </p:sp>
        <p:sp>
          <p:nvSpPr>
            <p:cNvPr id="244" name="CustomShape 14"/>
            <p:cNvSpPr/>
            <p:nvPr/>
          </p:nvSpPr>
          <p:spPr>
            <a:xfrm>
              <a:off x="8304840" y="4482360"/>
              <a:ext cx="1089720" cy="1694160"/>
            </a:xfrm>
            <a:prstGeom prst="roundRect">
              <a:avLst>
                <a:gd name="adj" fmla="val 10000"/>
              </a:avLst>
            </a:prstGeom>
            <a:solidFill>
              <a:schemeClr val="bg1">
                <a:lumMod val="85000"/>
              </a:schemeClr>
            </a:solidFill>
            <a:ln>
              <a:solidFill>
                <a:schemeClr val="lt1">
                  <a:hueOff val="0"/>
                  <a:satOff val="0"/>
                  <a:lumOff val="0"/>
                  <a:alphaOff val="0"/>
                </a:schemeClr>
              </a:solidFill>
            </a:ln>
          </p:spPr>
          <p:style>
            <a:lnRef idx="2"/>
            <a:fillRef idx="0"/>
            <a:effectRef idx="0"/>
            <a:fontRef idx="minor"/>
          </p:style>
          <p:txBody>
            <a:bodyPr lIns="89280" rIns="57240" tIns="89280" bIns="88920" anchor="ctr"/>
            <a:p>
              <a:pPr algn="ctr">
                <a:lnSpc>
                  <a:spcPct val="90000"/>
                </a:lnSpc>
                <a:spcAft>
                  <a:spcPts val="524"/>
                </a:spcAft>
              </a:pPr>
              <a:r>
                <a:rPr b="0" lang="de-DE" sz="1500" spc="-1" strike="noStrike">
                  <a:solidFill>
                    <a:srgbClr val="000000"/>
                  </a:solidFill>
                  <a:latin typeface="Calibri"/>
                </a:rPr>
                <a:t>Blockchain</a:t>
              </a:r>
              <a:endParaRPr b="0" lang="de-DE" sz="1500" spc="-1" strike="noStrike">
                <a:latin typeface="Arial"/>
              </a:endParaRPr>
            </a:p>
          </p:txBody>
        </p:sp>
        <p:sp>
          <p:nvSpPr>
            <p:cNvPr id="245" name="CustomShape 15"/>
            <p:cNvSpPr/>
            <p:nvPr/>
          </p:nvSpPr>
          <p:spPr>
            <a:xfrm>
              <a:off x="9441000" y="4482360"/>
              <a:ext cx="1308600" cy="1694160"/>
            </a:xfrm>
            <a:prstGeom prst="roundRect">
              <a:avLst>
                <a:gd name="adj" fmla="val 10000"/>
              </a:avLst>
            </a:prstGeom>
            <a:solidFill>
              <a:schemeClr val="bg1">
                <a:lumMod val="85000"/>
              </a:schemeClr>
            </a:solidFill>
            <a:ln>
              <a:solidFill>
                <a:schemeClr val="lt1">
                  <a:hueOff val="0"/>
                  <a:satOff val="0"/>
                  <a:lumOff val="0"/>
                  <a:alphaOff val="0"/>
                </a:schemeClr>
              </a:solidFill>
            </a:ln>
          </p:spPr>
          <p:style>
            <a:lnRef idx="2"/>
            <a:fillRef idx="0"/>
            <a:effectRef idx="0"/>
            <a:fontRef idx="minor"/>
          </p:style>
          <p:txBody>
            <a:bodyPr lIns="95400" rIns="57240" tIns="95400" bIns="95760" anchor="ctr"/>
            <a:p>
              <a:pPr algn="ctr">
                <a:lnSpc>
                  <a:spcPct val="90000"/>
                </a:lnSpc>
                <a:spcAft>
                  <a:spcPts val="524"/>
                </a:spcAft>
              </a:pPr>
              <a:r>
                <a:rPr b="1" lang="de-DE" sz="1500" spc="-1" strike="noStrike">
                  <a:solidFill>
                    <a:srgbClr val="ff0000"/>
                  </a:solidFill>
                  <a:latin typeface="Calibri"/>
                </a:rPr>
                <a:t>Automotive ontology</a:t>
              </a:r>
              <a:endParaRPr b="0" lang="de-DE" sz="1500" spc="-1" strike="noStrike">
                <a:latin typeface="Arial"/>
              </a:endParaRPr>
            </a:p>
          </p:txBody>
        </p:sp>
      </p:grpSp>
      <p:grpSp>
        <p:nvGrpSpPr>
          <p:cNvPr id="246" name="Group 16"/>
          <p:cNvGrpSpPr/>
          <p:nvPr/>
        </p:nvGrpSpPr>
        <p:grpSpPr>
          <a:xfrm>
            <a:off x="0" y="0"/>
            <a:ext cx="36000" cy="36000"/>
            <a:chOff x="0" y="0"/>
            <a:chExt cx="36000" cy="36000"/>
          </a:xfrm>
        </p:grpSpPr>
      </p:grpSp>
      <p:sp>
        <p:nvSpPr>
          <p:cNvPr id="247" name="TextShape 17"/>
          <p:cNvSpPr txBox="1"/>
          <p:nvPr/>
        </p:nvSpPr>
        <p:spPr>
          <a:xfrm>
            <a:off x="11215800" y="311040"/>
            <a:ext cx="624600" cy="452520"/>
          </a:xfrm>
          <a:prstGeom prst="rect">
            <a:avLst/>
          </a:prstGeom>
          <a:noFill/>
          <a:ln>
            <a:noFill/>
          </a:ln>
        </p:spPr>
        <p:txBody>
          <a:bodyPr anchor="ctr"/>
          <a:p>
            <a:pPr algn="ctr">
              <a:lnSpc>
                <a:spcPct val="100000"/>
              </a:lnSpc>
            </a:pPr>
            <a:fld id="{172BCDA9-7CF0-4E26-98BD-C8BE31E5A184}" type="slidenum">
              <a:rPr b="1" lang="de-DE" sz="2000" spc="-1" strike="noStrike">
                <a:solidFill>
                  <a:srgbClr val="d95034"/>
                </a:solidFill>
                <a:latin typeface="Calibri Light"/>
              </a:rPr>
              <a:t>1</a:t>
            </a:fld>
            <a:endParaRPr b="0" lang="de-DE" sz="2000" spc="-1" strike="noStrike">
              <a:latin typeface="Times New Roman"/>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11215800" y="311040"/>
            <a:ext cx="624600" cy="452520"/>
          </a:xfrm>
          <a:prstGeom prst="rect">
            <a:avLst/>
          </a:prstGeom>
          <a:noFill/>
          <a:ln>
            <a:noFill/>
          </a:ln>
        </p:spPr>
        <p:txBody>
          <a:bodyPr anchor="ctr"/>
          <a:p>
            <a:pPr algn="ctr">
              <a:lnSpc>
                <a:spcPct val="100000"/>
              </a:lnSpc>
            </a:pPr>
            <a:fld id="{428C1C60-09E6-452D-8657-9F416C2C0069}" type="slidenum">
              <a:rPr b="1" lang="de-DE" sz="2000" spc="-1" strike="noStrike">
                <a:solidFill>
                  <a:srgbClr val="d95034"/>
                </a:solidFill>
                <a:latin typeface="Calibri Light"/>
              </a:rPr>
              <a:t>1</a:t>
            </a:fld>
            <a:endParaRPr b="0" lang="de-DE" sz="2000" spc="-1" strike="noStrike">
              <a:latin typeface="Times New Roman"/>
            </a:endParaRPr>
          </a:p>
        </p:txBody>
      </p:sp>
      <p:sp>
        <p:nvSpPr>
          <p:cNvPr id="94" name="TextShape 2"/>
          <p:cNvSpPr txBox="1"/>
          <p:nvPr/>
        </p:nvSpPr>
        <p:spPr>
          <a:xfrm>
            <a:off x="0" y="593280"/>
            <a:ext cx="10928160" cy="76320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Building Life Cycle</a:t>
            </a:r>
            <a:endParaRPr b="0" lang="fr-FR" sz="5000" spc="-1" strike="noStrike">
              <a:solidFill>
                <a:srgbClr val="000000"/>
              </a:solidFill>
              <a:latin typeface="Calibri"/>
            </a:endParaRPr>
          </a:p>
        </p:txBody>
      </p:sp>
      <p:pic>
        <p:nvPicPr>
          <p:cNvPr id="95" name="Google Shape;81;p16" descr=""/>
          <p:cNvPicPr/>
          <p:nvPr/>
        </p:nvPicPr>
        <p:blipFill>
          <a:blip r:embed="rId1"/>
          <a:stretch/>
        </p:blipFill>
        <p:spPr>
          <a:xfrm>
            <a:off x="2506320" y="1720080"/>
            <a:ext cx="5921280" cy="478980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248040" y="320760"/>
            <a:ext cx="10515240" cy="1325160"/>
          </a:xfrm>
          <a:prstGeom prst="rect">
            <a:avLst/>
          </a:prstGeom>
          <a:noFill/>
          <a:ln>
            <a:noFill/>
          </a:ln>
        </p:spPr>
        <p:txBody>
          <a:bodyPr anchor="ctr">
            <a:normAutofit/>
          </a:bodyPr>
          <a:p>
            <a:pPr algn="ctr">
              <a:lnSpc>
                <a:spcPct val="90000"/>
              </a:lnSpc>
            </a:pPr>
            <a:r>
              <a:rPr b="1" lang="fr-FR" sz="5000" spc="-1" strike="noStrike" cap="all">
                <a:solidFill>
                  <a:srgbClr val="0d5ea2"/>
                </a:solidFill>
                <a:latin typeface="Calibri Light"/>
              </a:rPr>
              <a:t>Links to existing Standardisation Groups </a:t>
            </a:r>
            <a:endParaRPr b="0" lang="fr-FR" sz="5000" spc="-1" strike="noStrike">
              <a:solidFill>
                <a:srgbClr val="000000"/>
              </a:solidFill>
              <a:latin typeface="Calibri"/>
            </a:endParaRPr>
          </a:p>
        </p:txBody>
      </p:sp>
      <p:sp>
        <p:nvSpPr>
          <p:cNvPr id="249" name="TextShape 2"/>
          <p:cNvSpPr txBox="1"/>
          <p:nvPr/>
        </p:nvSpPr>
        <p:spPr>
          <a:xfrm>
            <a:off x="11215800" y="311040"/>
            <a:ext cx="624600" cy="452520"/>
          </a:xfrm>
          <a:prstGeom prst="rect">
            <a:avLst/>
          </a:prstGeom>
          <a:noFill/>
          <a:ln>
            <a:noFill/>
          </a:ln>
        </p:spPr>
        <p:txBody>
          <a:bodyPr anchor="ctr"/>
          <a:p>
            <a:pPr algn="ctr">
              <a:lnSpc>
                <a:spcPct val="100000"/>
              </a:lnSpc>
            </a:pPr>
            <a:fld id="{36371A14-FEA7-44A7-BC99-3CE1E6CEB8A2}" type="slidenum">
              <a:rPr b="1" lang="de-DE" sz="2000" spc="-1" strike="noStrike">
                <a:solidFill>
                  <a:srgbClr val="d95034"/>
                </a:solidFill>
                <a:latin typeface="Calibri Light"/>
              </a:rPr>
              <a:t>1</a:t>
            </a:fld>
            <a:endParaRPr b="0" lang="de-DE" sz="2000" spc="-1" strike="noStrike">
              <a:latin typeface="Times New Roman"/>
            </a:endParaRPr>
          </a:p>
        </p:txBody>
      </p:sp>
      <p:grpSp>
        <p:nvGrpSpPr>
          <p:cNvPr id="250" name="Group 3"/>
          <p:cNvGrpSpPr/>
          <p:nvPr/>
        </p:nvGrpSpPr>
        <p:grpSpPr>
          <a:xfrm>
            <a:off x="1885320" y="1827720"/>
            <a:ext cx="7240320" cy="4347360"/>
            <a:chOff x="1885320" y="1827720"/>
            <a:chExt cx="7240320" cy="4347360"/>
          </a:xfrm>
        </p:grpSpPr>
        <p:sp>
          <p:nvSpPr>
            <p:cNvPr id="251" name="CustomShape 4"/>
            <p:cNvSpPr/>
            <p:nvPr/>
          </p:nvSpPr>
          <p:spPr>
            <a:xfrm rot="10800000">
              <a:off x="2133000" y="1827720"/>
              <a:ext cx="6992640" cy="494280"/>
            </a:xfrm>
            <a:prstGeom prst="homePlate">
              <a:avLst>
                <a:gd name="adj"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85320" rIns="218160" anchor="ctr" rot="10800000"/>
            <a:p>
              <a:pPr>
                <a:lnSpc>
                  <a:spcPct val="90000"/>
                </a:lnSpc>
                <a:spcAft>
                  <a:spcPts val="420"/>
                </a:spcAft>
              </a:pPr>
              <a:r>
                <a:rPr b="0" lang="de-DE" sz="1200" spc="-1" strike="noStrike">
                  <a:solidFill>
                    <a:srgbClr val="ffffff"/>
                  </a:solidFill>
                  <a:latin typeface="Calibri"/>
                </a:rPr>
                <a:t>ISO/DIS 21597 Information Container for Data Drop</a:t>
              </a:r>
              <a:endParaRPr b="0" lang="de-DE" sz="1200" spc="-1" strike="noStrike">
                <a:latin typeface="Arial"/>
              </a:endParaRPr>
            </a:p>
            <a:p>
              <a:pPr>
                <a:lnSpc>
                  <a:spcPct val="90000"/>
                </a:lnSpc>
                <a:spcAft>
                  <a:spcPts val="420"/>
                </a:spcAft>
              </a:pPr>
              <a:r>
                <a:rPr b="0" lang="de-DE" sz="1200" spc="-1" strike="noStrike">
                  <a:solidFill>
                    <a:srgbClr val="ffffff"/>
                  </a:solidFill>
                  <a:latin typeface="Calibri"/>
                </a:rPr>
                <a:t>ISO/DIS 23262 GIS and BIM interoperability </a:t>
              </a:r>
              <a:endParaRPr b="0" lang="de-DE" sz="1200" spc="-1" strike="noStrike">
                <a:latin typeface="Arial"/>
              </a:endParaRPr>
            </a:p>
          </p:txBody>
        </p:sp>
        <p:sp>
          <p:nvSpPr>
            <p:cNvPr id="252" name="CustomShape 5"/>
            <p:cNvSpPr/>
            <p:nvPr/>
          </p:nvSpPr>
          <p:spPr>
            <a:xfrm>
              <a:off x="1885320" y="1827720"/>
              <a:ext cx="494280" cy="494280"/>
            </a:xfrm>
            <a:prstGeom prst="ellipse">
              <a:avLst/>
            </a:prstGeom>
            <a:blipFill rotWithShape="0">
              <a:blip r:embed="rId1"/>
              <a:stretch>
                <a:fillRect/>
              </a:stretch>
            </a:blipFill>
            <a:ln>
              <a:solidFill>
                <a:schemeClr val="lt1">
                  <a:hueOff val="0"/>
                  <a:satOff val="0"/>
                  <a:lumOff val="0"/>
                  <a:alphaOff val="0"/>
                </a:schemeClr>
              </a:solidFill>
            </a:ln>
          </p:spPr>
          <p:style>
            <a:lnRef idx="2"/>
            <a:fillRef idx="0"/>
            <a:effectRef idx="0"/>
            <a:fontRef idx="minor"/>
          </p:style>
        </p:sp>
        <p:sp>
          <p:nvSpPr>
            <p:cNvPr id="253" name="CustomShape 6"/>
            <p:cNvSpPr/>
            <p:nvPr/>
          </p:nvSpPr>
          <p:spPr>
            <a:xfrm rot="10800000">
              <a:off x="2133000" y="2469960"/>
              <a:ext cx="6992640" cy="494280"/>
            </a:xfrm>
            <a:prstGeom prst="homePlate">
              <a:avLst>
                <a:gd name="adj"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85320" rIns="218160" anchor="ctr" rot="10800000"/>
            <a:p>
              <a:pPr>
                <a:lnSpc>
                  <a:spcPct val="90000"/>
                </a:lnSpc>
                <a:spcAft>
                  <a:spcPts val="420"/>
                </a:spcAft>
              </a:pPr>
              <a:r>
                <a:rPr b="0" lang="de-DE" sz="1200" spc="-1" strike="noStrike">
                  <a:solidFill>
                    <a:srgbClr val="ffffff"/>
                  </a:solidFill>
                  <a:latin typeface="Calibri"/>
                </a:rPr>
                <a:t>buildingSmart Data Dictionary (bSDD)</a:t>
              </a:r>
              <a:endParaRPr b="0" lang="de-DE" sz="1200" spc="-1" strike="noStrike">
                <a:latin typeface="Arial"/>
              </a:endParaRPr>
            </a:p>
            <a:p>
              <a:pPr>
                <a:lnSpc>
                  <a:spcPct val="90000"/>
                </a:lnSpc>
                <a:spcAft>
                  <a:spcPts val="420"/>
                </a:spcAft>
              </a:pPr>
              <a:r>
                <a:rPr b="0" lang="de-DE" sz="1200" spc="-1" strike="noStrike">
                  <a:solidFill>
                    <a:srgbClr val="ffffff"/>
                  </a:solidFill>
                  <a:latin typeface="Calibri"/>
                </a:rPr>
                <a:t>Linked Data Working Group (LDWG)</a:t>
              </a:r>
              <a:endParaRPr b="0" lang="de-DE" sz="1200" spc="-1" strike="noStrike">
                <a:latin typeface="Arial"/>
              </a:endParaRPr>
            </a:p>
          </p:txBody>
        </p:sp>
        <p:sp>
          <p:nvSpPr>
            <p:cNvPr id="254" name="CustomShape 7"/>
            <p:cNvSpPr/>
            <p:nvPr/>
          </p:nvSpPr>
          <p:spPr>
            <a:xfrm>
              <a:off x="1885320" y="2469600"/>
              <a:ext cx="494280" cy="494280"/>
            </a:xfrm>
            <a:prstGeom prst="ellipse">
              <a:avLst/>
            </a:prstGeom>
            <a:blipFill rotWithShape="0">
              <a:blip r:embed="rId2"/>
              <a:stretch>
                <a:fillRect/>
              </a:stretch>
            </a:blipFill>
            <a:ln>
              <a:solidFill>
                <a:schemeClr val="lt1">
                  <a:hueOff val="0"/>
                  <a:satOff val="0"/>
                  <a:lumOff val="0"/>
                  <a:alphaOff val="0"/>
                </a:schemeClr>
              </a:solidFill>
            </a:ln>
          </p:spPr>
          <p:style>
            <a:lnRef idx="2"/>
            <a:fillRef idx="0"/>
            <a:effectRef idx="0"/>
            <a:fontRef idx="minor"/>
          </p:style>
        </p:sp>
        <p:sp>
          <p:nvSpPr>
            <p:cNvPr id="255" name="CustomShape 8"/>
            <p:cNvSpPr/>
            <p:nvPr/>
          </p:nvSpPr>
          <p:spPr>
            <a:xfrm rot="10800000">
              <a:off x="2133000" y="3112200"/>
              <a:ext cx="6992640" cy="494280"/>
            </a:xfrm>
            <a:prstGeom prst="homePlate">
              <a:avLst>
                <a:gd name="adj"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85320" rIns="218160" anchor="ctr" rot="10800000"/>
            <a:p>
              <a:pPr>
                <a:lnSpc>
                  <a:spcPct val="90000"/>
                </a:lnSpc>
                <a:spcAft>
                  <a:spcPts val="420"/>
                </a:spcAft>
              </a:pPr>
              <a:r>
                <a:rPr b="0" lang="de-DE" sz="1200" spc="-1" strike="noStrike">
                  <a:solidFill>
                    <a:srgbClr val="ffffff"/>
                  </a:solidFill>
                  <a:latin typeface="Calibri"/>
                </a:rPr>
                <a:t>CEN TC 442 Building Information Modelling – WG4 Support Data Dictionaries</a:t>
              </a:r>
              <a:endParaRPr b="0" lang="de-DE" sz="1200" spc="-1" strike="noStrike">
                <a:latin typeface="Arial"/>
              </a:endParaRPr>
            </a:p>
          </p:txBody>
        </p:sp>
        <p:sp>
          <p:nvSpPr>
            <p:cNvPr id="256" name="CustomShape 9"/>
            <p:cNvSpPr/>
            <p:nvPr/>
          </p:nvSpPr>
          <p:spPr>
            <a:xfrm>
              <a:off x="1885320" y="3111840"/>
              <a:ext cx="494280" cy="494280"/>
            </a:xfrm>
            <a:prstGeom prst="ellipse">
              <a:avLst/>
            </a:prstGeom>
            <a:blipFill rotWithShape="0">
              <a:blip r:embed="rId3"/>
              <a:stretch>
                <a:fillRect/>
              </a:stretch>
            </a:blipFill>
            <a:ln>
              <a:solidFill>
                <a:schemeClr val="lt1">
                  <a:hueOff val="0"/>
                  <a:satOff val="0"/>
                  <a:lumOff val="0"/>
                  <a:alphaOff val="0"/>
                </a:schemeClr>
              </a:solidFill>
            </a:ln>
          </p:spPr>
          <p:style>
            <a:lnRef idx="2"/>
            <a:fillRef idx="0"/>
            <a:effectRef idx="0"/>
            <a:fontRef idx="minor"/>
          </p:style>
        </p:sp>
        <p:sp>
          <p:nvSpPr>
            <p:cNvPr id="257" name="CustomShape 10"/>
            <p:cNvSpPr/>
            <p:nvPr/>
          </p:nvSpPr>
          <p:spPr>
            <a:xfrm rot="10800000">
              <a:off x="2133000" y="3754440"/>
              <a:ext cx="6992640" cy="494280"/>
            </a:xfrm>
            <a:prstGeom prst="homePlate">
              <a:avLst>
                <a:gd name="adj"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85320" rIns="218160" anchor="ctr" rot="10800000"/>
            <a:p>
              <a:pPr>
                <a:lnSpc>
                  <a:spcPct val="90000"/>
                </a:lnSpc>
                <a:spcAft>
                  <a:spcPts val="420"/>
                </a:spcAft>
              </a:pPr>
              <a:r>
                <a:rPr b="0" lang="de-DE" sz="1200" spc="-1" strike="noStrike">
                  <a:solidFill>
                    <a:srgbClr val="ffffff"/>
                  </a:solidFill>
                  <a:latin typeface="Calibri"/>
                </a:rPr>
                <a:t>ETSI – Smart Appliances Reference ontology (SAREF)</a:t>
              </a:r>
              <a:endParaRPr b="0" lang="de-DE" sz="1200" spc="-1" strike="noStrike">
                <a:latin typeface="Arial"/>
              </a:endParaRPr>
            </a:p>
          </p:txBody>
        </p:sp>
        <p:sp>
          <p:nvSpPr>
            <p:cNvPr id="258" name="CustomShape 11"/>
            <p:cNvSpPr/>
            <p:nvPr/>
          </p:nvSpPr>
          <p:spPr>
            <a:xfrm>
              <a:off x="1885320" y="3754080"/>
              <a:ext cx="494280" cy="494280"/>
            </a:xfrm>
            <a:prstGeom prst="ellipse">
              <a:avLst/>
            </a:prstGeom>
            <a:blipFill rotWithShape="0">
              <a:blip r:embed="rId4"/>
              <a:stretch>
                <a:fillRect l="-2910745" t="0" r="-2910745" b="0"/>
              </a:stretch>
            </a:blipFill>
            <a:ln>
              <a:solidFill>
                <a:schemeClr val="lt1">
                  <a:hueOff val="0"/>
                  <a:satOff val="0"/>
                  <a:lumOff val="0"/>
                  <a:alphaOff val="0"/>
                </a:schemeClr>
              </a:solidFill>
            </a:ln>
          </p:spPr>
          <p:style>
            <a:lnRef idx="2"/>
            <a:fillRef idx="0"/>
            <a:effectRef idx="0"/>
            <a:fontRef idx="minor"/>
          </p:style>
        </p:sp>
        <p:sp>
          <p:nvSpPr>
            <p:cNvPr id="259" name="CustomShape 12"/>
            <p:cNvSpPr/>
            <p:nvPr/>
          </p:nvSpPr>
          <p:spPr>
            <a:xfrm rot="10800000">
              <a:off x="2133000" y="4396320"/>
              <a:ext cx="6992640" cy="494280"/>
            </a:xfrm>
            <a:prstGeom prst="homePlate">
              <a:avLst>
                <a:gd name="adj"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85320" rIns="218160" anchor="ctr" rot="10800000"/>
            <a:p>
              <a:pPr>
                <a:lnSpc>
                  <a:spcPct val="90000"/>
                </a:lnSpc>
                <a:spcAft>
                  <a:spcPts val="420"/>
                </a:spcAft>
              </a:pPr>
              <a:r>
                <a:rPr b="0" lang="de-DE" sz="1200" spc="-1" strike="noStrike">
                  <a:solidFill>
                    <a:srgbClr val="ffffff"/>
                  </a:solidFill>
                  <a:latin typeface="Calibri"/>
                </a:rPr>
                <a:t>American Society of Heating, Refrigerating and Air-Conditioning Engineers</a:t>
              </a:r>
              <a:br/>
              <a:r>
                <a:rPr b="0" lang="de-DE" sz="1200" spc="-1" strike="noStrike">
                  <a:solidFill>
                    <a:srgbClr val="ffffff"/>
                  </a:solidFill>
                  <a:latin typeface="Calibri"/>
                </a:rPr>
                <a:t>BRICK - http://brickschema.org </a:t>
              </a:r>
              <a:endParaRPr b="0" lang="de-DE" sz="1200" spc="-1" strike="noStrike">
                <a:latin typeface="Arial"/>
              </a:endParaRPr>
            </a:p>
          </p:txBody>
        </p:sp>
        <p:sp>
          <p:nvSpPr>
            <p:cNvPr id="260" name="CustomShape 13"/>
            <p:cNvSpPr/>
            <p:nvPr/>
          </p:nvSpPr>
          <p:spPr>
            <a:xfrm>
              <a:off x="1885320" y="4396320"/>
              <a:ext cx="494280" cy="494280"/>
            </a:xfrm>
            <a:prstGeom prst="ellipse">
              <a:avLst/>
            </a:prstGeom>
            <a:blipFill rotWithShape="0">
              <a:blip r:embed="rId5"/>
              <a:stretch>
                <a:fillRect/>
              </a:stretch>
            </a:blipFill>
            <a:ln>
              <a:solidFill>
                <a:schemeClr val="lt1">
                  <a:hueOff val="0"/>
                  <a:satOff val="0"/>
                  <a:lumOff val="0"/>
                  <a:alphaOff val="0"/>
                </a:schemeClr>
              </a:solidFill>
            </a:ln>
          </p:spPr>
          <p:style>
            <a:lnRef idx="2"/>
            <a:fillRef idx="0"/>
            <a:effectRef idx="0"/>
            <a:fontRef idx="minor"/>
          </p:style>
        </p:sp>
        <p:sp>
          <p:nvSpPr>
            <p:cNvPr id="261" name="CustomShape 14"/>
            <p:cNvSpPr/>
            <p:nvPr/>
          </p:nvSpPr>
          <p:spPr>
            <a:xfrm rot="10800000">
              <a:off x="2133000" y="5038560"/>
              <a:ext cx="6992640" cy="494280"/>
            </a:xfrm>
            <a:prstGeom prst="homePlate">
              <a:avLst>
                <a:gd name="adj"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85320" rIns="218160" anchor="ctr" rot="10800000"/>
            <a:p>
              <a:pPr>
                <a:lnSpc>
                  <a:spcPct val="90000"/>
                </a:lnSpc>
                <a:spcAft>
                  <a:spcPts val="420"/>
                </a:spcAft>
              </a:pPr>
              <a:r>
                <a:rPr b="0" lang="de-DE" sz="1200" spc="-1" strike="noStrike">
                  <a:solidFill>
                    <a:srgbClr val="ffffff"/>
                  </a:solidFill>
                  <a:latin typeface="Calibri"/>
                </a:rPr>
                <a:t>Dictionary of properties</a:t>
              </a:r>
              <a:endParaRPr b="0" lang="de-DE" sz="1200" spc="-1" strike="noStrike">
                <a:latin typeface="Arial"/>
              </a:endParaRPr>
            </a:p>
          </p:txBody>
        </p:sp>
        <p:sp>
          <p:nvSpPr>
            <p:cNvPr id="262" name="CustomShape 15"/>
            <p:cNvSpPr/>
            <p:nvPr/>
          </p:nvSpPr>
          <p:spPr>
            <a:xfrm>
              <a:off x="1885320" y="5038200"/>
              <a:ext cx="494280" cy="494280"/>
            </a:xfrm>
            <a:prstGeom prst="ellipse">
              <a:avLst/>
            </a:prstGeom>
            <a:blipFill rotWithShape="0">
              <a:blip r:embed="rId6"/>
              <a:stretch>
                <a:fillRect l="0" t="3344" r="0" b="3344"/>
              </a:stretch>
            </a:blipFill>
            <a:ln>
              <a:solidFill>
                <a:schemeClr val="lt1">
                  <a:hueOff val="0"/>
                  <a:satOff val="0"/>
                  <a:lumOff val="0"/>
                  <a:alphaOff val="0"/>
                </a:schemeClr>
              </a:solidFill>
            </a:ln>
          </p:spPr>
          <p:style>
            <a:lnRef idx="2"/>
            <a:fillRef idx="0"/>
            <a:effectRef idx="0"/>
            <a:fontRef idx="minor"/>
          </p:style>
        </p:sp>
        <p:sp>
          <p:nvSpPr>
            <p:cNvPr id="263" name="CustomShape 16"/>
            <p:cNvSpPr/>
            <p:nvPr/>
          </p:nvSpPr>
          <p:spPr>
            <a:xfrm rot="10800000">
              <a:off x="2133000" y="5680800"/>
              <a:ext cx="6992640" cy="494280"/>
            </a:xfrm>
            <a:prstGeom prst="homePlate">
              <a:avLst>
                <a:gd name="adj"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85320" rIns="218160" anchor="ctr" rot="10800000"/>
            <a:p>
              <a:pPr>
                <a:lnSpc>
                  <a:spcPct val="90000"/>
                </a:lnSpc>
                <a:spcAft>
                  <a:spcPts val="420"/>
                </a:spcAft>
              </a:pPr>
              <a:r>
                <a:rPr b="0" lang="de-DE" sz="1200" spc="-1" strike="noStrike">
                  <a:solidFill>
                    <a:srgbClr val="ffffff"/>
                  </a:solidFill>
                  <a:latin typeface="Calibri"/>
                </a:rPr>
                <a:t>French national plan for buildings’ digital transition</a:t>
              </a:r>
              <a:endParaRPr b="0" lang="de-DE" sz="1200" spc="-1" strike="noStrike">
                <a:latin typeface="Arial"/>
              </a:endParaRPr>
            </a:p>
          </p:txBody>
        </p:sp>
        <p:sp>
          <p:nvSpPr>
            <p:cNvPr id="264" name="CustomShape 17"/>
            <p:cNvSpPr/>
            <p:nvPr/>
          </p:nvSpPr>
          <p:spPr>
            <a:xfrm>
              <a:off x="1885320" y="5680440"/>
              <a:ext cx="494280" cy="494280"/>
            </a:xfrm>
            <a:prstGeom prst="ellipse">
              <a:avLst/>
            </a:prstGeom>
            <a:blipFill rotWithShape="0">
              <a:blip r:embed="rId7"/>
              <a:stretch>
                <a:fillRect/>
              </a:stretch>
            </a:blipFill>
            <a:ln>
              <a:solidFill>
                <a:schemeClr val="lt1">
                  <a:hueOff val="0"/>
                  <a:satOff val="0"/>
                  <a:lumOff val="0"/>
                  <a:alphaOff val="0"/>
                </a:schemeClr>
              </a:solidFill>
            </a:ln>
          </p:spPr>
          <p:style>
            <a:lnRef idx="2"/>
            <a:fillRef idx="0"/>
            <a:effectRef idx="0"/>
            <a:fontRef idx="minor"/>
          </p:style>
        </p:sp>
      </p:grpSp>
      <p:grpSp>
        <p:nvGrpSpPr>
          <p:cNvPr id="265" name="Group 18"/>
          <p:cNvGrpSpPr/>
          <p:nvPr/>
        </p:nvGrpSpPr>
        <p:grpSpPr>
          <a:xfrm>
            <a:off x="0" y="0"/>
            <a:ext cx="36000" cy="36000"/>
            <a:chOff x="0" y="0"/>
            <a:chExt cx="36000" cy="36000"/>
          </a:xfrm>
        </p:grpSpPr>
      </p:gr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138960" y="3278160"/>
            <a:ext cx="10648440" cy="1423800"/>
          </a:xfrm>
          <a:prstGeom prst="rect">
            <a:avLst/>
          </a:prstGeom>
          <a:noFill/>
          <a:ln>
            <a:noFill/>
          </a:ln>
        </p:spPr>
        <p:txBody>
          <a:bodyPr anchor="b">
            <a:normAutofit/>
          </a:bodyPr>
          <a:p>
            <a:pPr algn="ctr">
              <a:lnSpc>
                <a:spcPct val="90000"/>
              </a:lnSpc>
            </a:pPr>
            <a:r>
              <a:rPr b="1" lang="fr-FR" sz="6000" spc="-1" strike="noStrike" cap="all">
                <a:solidFill>
                  <a:srgbClr val="0d5ea2"/>
                </a:solidFill>
                <a:latin typeface="Calibri Light"/>
              </a:rPr>
              <a:t>Implementations and Tools</a:t>
            </a:r>
            <a:endParaRPr b="0" lang="fr-FR" sz="6000" spc="-1" strike="noStrike">
              <a:solidFill>
                <a:srgbClr val="000000"/>
              </a:solidFill>
              <a:latin typeface="Calibri"/>
            </a:endParaRPr>
          </a:p>
        </p:txBody>
      </p:sp>
      <p:sp>
        <p:nvSpPr>
          <p:cNvPr id="267" name="CustomShape 2"/>
          <p:cNvSpPr/>
          <p:nvPr/>
        </p:nvSpPr>
        <p:spPr>
          <a:xfrm>
            <a:off x="-241200" y="4569120"/>
            <a:ext cx="7403760" cy="364680"/>
          </a:xfrm>
          <a:prstGeom prst="rect">
            <a:avLst/>
          </a:prstGeom>
          <a:noFill/>
          <a:ln>
            <a:noFill/>
          </a:ln>
        </p:spPr>
        <p:style>
          <a:lnRef idx="0"/>
          <a:fillRef idx="0"/>
          <a:effectRef idx="0"/>
          <a:fontRef idx="minor"/>
        </p:style>
        <p:txBody>
          <a:bodyPr lIns="90000" rIns="90000" tIns="45000" bIns="45000"/>
          <a:p>
            <a:pPr algn="ctr">
              <a:lnSpc>
                <a:spcPct val="100000"/>
              </a:lnSpc>
              <a:spcBef>
                <a:spcPts val="799"/>
              </a:spcBef>
            </a:pPr>
            <a:r>
              <a:rPr b="0" lang="de-DE" sz="1800" spc="-1" strike="noStrike">
                <a:solidFill>
                  <a:srgbClr val="000000"/>
                </a:solidFill>
                <a:latin typeface="Calibri"/>
              </a:rPr>
              <a:t>What our community members built</a:t>
            </a:r>
            <a:endParaRPr b="0" lang="de-DE" sz="1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11215800" y="311040"/>
            <a:ext cx="624600" cy="452520"/>
          </a:xfrm>
          <a:prstGeom prst="rect">
            <a:avLst/>
          </a:prstGeom>
          <a:noFill/>
          <a:ln>
            <a:noFill/>
          </a:ln>
        </p:spPr>
        <p:txBody>
          <a:bodyPr anchor="ctr"/>
          <a:p>
            <a:pPr algn="ctr">
              <a:lnSpc>
                <a:spcPct val="100000"/>
              </a:lnSpc>
            </a:pPr>
            <a:fld id="{FECF6F54-06A6-4B68-9D74-D31867E84925}" type="slidenum">
              <a:rPr b="1" lang="de-DE" sz="2000" spc="-1" strike="noStrike">
                <a:solidFill>
                  <a:srgbClr val="d95034"/>
                </a:solidFill>
                <a:latin typeface="Calibri Light"/>
              </a:rPr>
              <a:t>1</a:t>
            </a:fld>
            <a:endParaRPr b="0" lang="de-DE" sz="2000" spc="-1" strike="noStrike">
              <a:latin typeface="Times New Roman"/>
            </a:endParaRPr>
          </a:p>
        </p:txBody>
      </p:sp>
      <p:sp>
        <p:nvSpPr>
          <p:cNvPr id="269" name="TextShape 2"/>
          <p:cNvSpPr txBox="1"/>
          <p:nvPr/>
        </p:nvSpPr>
        <p:spPr>
          <a:xfrm>
            <a:off x="248040" y="320760"/>
            <a:ext cx="10515240" cy="1325160"/>
          </a:xfrm>
          <a:prstGeom prst="rect">
            <a:avLst/>
          </a:prstGeom>
          <a:noFill/>
          <a:ln>
            <a:noFill/>
          </a:ln>
        </p:spPr>
        <p:txBody>
          <a:bodyPr anchor="ctr">
            <a:normAutofit/>
          </a:bodyPr>
          <a:p>
            <a:pPr algn="ctr">
              <a:lnSpc>
                <a:spcPct val="90000"/>
              </a:lnSpc>
            </a:pPr>
            <a:r>
              <a:rPr b="1" lang="fr-FR" sz="5000" spc="-1" strike="noStrike" cap="all">
                <a:solidFill>
                  <a:srgbClr val="0d5ea2"/>
                </a:solidFill>
                <a:latin typeface="Calibri Light"/>
              </a:rPr>
              <a:t>BOT + SOSA + geometry</a:t>
            </a:r>
            <a:endParaRPr b="0" lang="fr-FR" sz="5000" spc="-1" strike="noStrike">
              <a:solidFill>
                <a:srgbClr val="000000"/>
              </a:solidFill>
              <a:latin typeface="Calibri"/>
            </a:endParaRPr>
          </a:p>
        </p:txBody>
      </p:sp>
      <p:pic>
        <p:nvPicPr>
          <p:cNvPr id="270" name="Picture 1" descr=""/>
          <p:cNvPicPr/>
          <p:nvPr/>
        </p:nvPicPr>
        <p:blipFill>
          <a:blip r:embed="rId1"/>
          <a:stretch/>
        </p:blipFill>
        <p:spPr>
          <a:xfrm>
            <a:off x="7773480" y="4393440"/>
            <a:ext cx="2989440" cy="2108160"/>
          </a:xfrm>
          <a:prstGeom prst="rect">
            <a:avLst/>
          </a:prstGeom>
          <a:ln>
            <a:noFill/>
          </a:ln>
        </p:spPr>
      </p:pic>
      <p:sp>
        <p:nvSpPr>
          <p:cNvPr id="271" name="CustomShape 3"/>
          <p:cNvSpPr/>
          <p:nvPr/>
        </p:nvSpPr>
        <p:spPr>
          <a:xfrm>
            <a:off x="438120" y="6132600"/>
            <a:ext cx="3821760" cy="367560"/>
          </a:xfrm>
          <a:prstGeom prst="rect">
            <a:avLst/>
          </a:prstGeom>
          <a:noFill/>
          <a:ln>
            <a:noFill/>
          </a:ln>
        </p:spPr>
        <p:style>
          <a:lnRef idx="0"/>
          <a:fillRef idx="0"/>
          <a:effectRef idx="0"/>
          <a:fontRef idx="minor"/>
        </p:style>
        <p:txBody>
          <a:bodyPr wrap="none" lIns="90000" rIns="90000" tIns="45000" bIns="45000"/>
          <a:p>
            <a:pPr>
              <a:lnSpc>
                <a:spcPct val="100000"/>
              </a:lnSpc>
            </a:pPr>
            <a:r>
              <a:rPr b="0" lang="de-DE" sz="1800" spc="-1" strike="noStrike" u="sng">
                <a:solidFill>
                  <a:srgbClr val="0563c1"/>
                </a:solidFill>
                <a:uFillTx/>
                <a:latin typeface="Verdana"/>
                <a:hlinkClick r:id="rId2"/>
              </a:rPr>
              <a:t>https://youtu.be/P_38gIvrbmg</a:t>
            </a:r>
            <a:r>
              <a:rPr b="0" lang="de-DE" sz="1800" spc="-1" strike="noStrike">
                <a:solidFill>
                  <a:srgbClr val="65625f"/>
                </a:solidFill>
                <a:latin typeface="Verdana"/>
              </a:rPr>
              <a:t> </a:t>
            </a:r>
            <a:endParaRPr b="0" lang="de-DE" sz="1800" spc="-1" strike="noStrike">
              <a:latin typeface="Arial"/>
            </a:endParaRPr>
          </a:p>
        </p:txBody>
      </p:sp>
      <p:pic>
        <p:nvPicPr>
          <p:cNvPr id="272" name="Picture 6" descr=""/>
          <p:cNvPicPr/>
          <p:nvPr/>
        </p:nvPicPr>
        <p:blipFill>
          <a:blip r:embed="rId3"/>
          <a:stretch/>
        </p:blipFill>
        <p:spPr>
          <a:xfrm>
            <a:off x="131760" y="1814400"/>
            <a:ext cx="5934960" cy="3075480"/>
          </a:xfrm>
          <a:prstGeom prst="rect">
            <a:avLst/>
          </a:prstGeom>
          <a:ln>
            <a:noFill/>
          </a:ln>
        </p:spPr>
      </p:pic>
      <p:pic>
        <p:nvPicPr>
          <p:cNvPr id="273" name="Picture 8" descr=""/>
          <p:cNvPicPr/>
          <p:nvPr/>
        </p:nvPicPr>
        <p:blipFill>
          <a:blip r:embed="rId4"/>
          <a:stretch/>
        </p:blipFill>
        <p:spPr>
          <a:xfrm>
            <a:off x="6212160" y="1814400"/>
            <a:ext cx="5848920" cy="307080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
          <p:cNvSpPr txBox="1"/>
          <p:nvPr/>
        </p:nvSpPr>
        <p:spPr>
          <a:xfrm>
            <a:off x="11215800" y="311040"/>
            <a:ext cx="624600" cy="452520"/>
          </a:xfrm>
          <a:prstGeom prst="rect">
            <a:avLst/>
          </a:prstGeom>
          <a:noFill/>
          <a:ln>
            <a:noFill/>
          </a:ln>
        </p:spPr>
        <p:txBody>
          <a:bodyPr anchor="ctr"/>
          <a:p>
            <a:pPr algn="ctr">
              <a:lnSpc>
                <a:spcPct val="100000"/>
              </a:lnSpc>
            </a:pPr>
            <a:fld id="{DC674C17-3B30-4704-A078-E394C38816D5}" type="slidenum">
              <a:rPr b="1" lang="de-DE" sz="2000" spc="-1" strike="noStrike">
                <a:solidFill>
                  <a:srgbClr val="d95034"/>
                </a:solidFill>
                <a:latin typeface="Calibri Light"/>
              </a:rPr>
              <a:t>1</a:t>
            </a:fld>
            <a:endParaRPr b="0" lang="de-DE" sz="2000" spc="-1" strike="noStrike">
              <a:latin typeface="Times New Roman"/>
            </a:endParaRPr>
          </a:p>
        </p:txBody>
      </p:sp>
      <p:sp>
        <p:nvSpPr>
          <p:cNvPr id="275" name="TextShape 2"/>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IFCtoLBD converter</a:t>
            </a:r>
            <a:endParaRPr b="0" lang="fr-FR" sz="5000" spc="-1" strike="noStrike">
              <a:solidFill>
                <a:srgbClr val="000000"/>
              </a:solidFill>
              <a:latin typeface="Calibri"/>
            </a:endParaRPr>
          </a:p>
        </p:txBody>
      </p:sp>
      <p:sp>
        <p:nvSpPr>
          <p:cNvPr id="276" name="CustomShape 3"/>
          <p:cNvSpPr/>
          <p:nvPr/>
        </p:nvSpPr>
        <p:spPr>
          <a:xfrm>
            <a:off x="265680" y="6397920"/>
            <a:ext cx="6095520" cy="364680"/>
          </a:xfrm>
          <a:prstGeom prst="rect">
            <a:avLst/>
          </a:prstGeom>
          <a:noFill/>
          <a:ln>
            <a:noFill/>
          </a:ln>
        </p:spPr>
        <p:style>
          <a:lnRef idx="0"/>
          <a:fillRef idx="0"/>
          <a:effectRef idx="0"/>
          <a:fontRef idx="minor"/>
        </p:style>
        <p:txBody>
          <a:bodyPr lIns="90000" rIns="90000" tIns="45000" bIns="45000"/>
          <a:p>
            <a:pPr>
              <a:lnSpc>
                <a:spcPct val="100000"/>
              </a:lnSpc>
            </a:pPr>
            <a:r>
              <a:rPr b="0" lang="de-DE" sz="1800" spc="-1" strike="noStrike" u="sng">
                <a:solidFill>
                  <a:srgbClr val="0563c1"/>
                </a:solidFill>
                <a:uFillTx/>
                <a:latin typeface="Calibri"/>
                <a:hlinkClick r:id="rId1"/>
              </a:rPr>
              <a:t>https://github.com/jyrkioraskari/IFCtoLBD</a:t>
            </a:r>
            <a:r>
              <a:rPr b="0" lang="de-DE" sz="1800" spc="-1" strike="noStrike">
                <a:solidFill>
                  <a:srgbClr val="000000"/>
                </a:solidFill>
                <a:latin typeface="Calibri"/>
              </a:rPr>
              <a:t> </a:t>
            </a:r>
            <a:endParaRPr b="0" lang="de-DE" sz="1800" spc="-1" strike="noStrike">
              <a:latin typeface="Arial"/>
            </a:endParaRPr>
          </a:p>
        </p:txBody>
      </p:sp>
      <p:pic>
        <p:nvPicPr>
          <p:cNvPr id="277" name="Picture 10" descr=""/>
          <p:cNvPicPr/>
          <p:nvPr/>
        </p:nvPicPr>
        <p:blipFill>
          <a:blip r:embed="rId2"/>
          <a:stretch/>
        </p:blipFill>
        <p:spPr>
          <a:xfrm>
            <a:off x="265680" y="1456920"/>
            <a:ext cx="5344920" cy="2266200"/>
          </a:xfrm>
          <a:prstGeom prst="rect">
            <a:avLst/>
          </a:prstGeom>
          <a:ln>
            <a:noFill/>
          </a:ln>
        </p:spPr>
      </p:pic>
      <p:pic>
        <p:nvPicPr>
          <p:cNvPr id="278" name="Picture 11" descr=""/>
          <p:cNvPicPr/>
          <p:nvPr/>
        </p:nvPicPr>
        <p:blipFill>
          <a:blip r:embed="rId3"/>
          <a:stretch/>
        </p:blipFill>
        <p:spPr>
          <a:xfrm>
            <a:off x="5727600" y="2048760"/>
            <a:ext cx="5035680" cy="3348720"/>
          </a:xfrm>
          <a:prstGeom prst="rect">
            <a:avLst/>
          </a:prstGeom>
          <a:ln>
            <a:noFill/>
          </a:ln>
        </p:spPr>
      </p:pic>
      <p:pic>
        <p:nvPicPr>
          <p:cNvPr id="279" name="Picture 12" descr=""/>
          <p:cNvPicPr/>
          <p:nvPr/>
        </p:nvPicPr>
        <p:blipFill>
          <a:blip r:embed="rId4"/>
          <a:stretch/>
        </p:blipFill>
        <p:spPr>
          <a:xfrm>
            <a:off x="248040" y="3847320"/>
            <a:ext cx="5362920" cy="233100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11215800" y="311040"/>
            <a:ext cx="624600" cy="452520"/>
          </a:xfrm>
          <a:prstGeom prst="rect">
            <a:avLst/>
          </a:prstGeom>
          <a:noFill/>
          <a:ln>
            <a:noFill/>
          </a:ln>
        </p:spPr>
        <p:txBody>
          <a:bodyPr anchor="ctr"/>
          <a:p>
            <a:pPr algn="ctr">
              <a:lnSpc>
                <a:spcPct val="100000"/>
              </a:lnSpc>
            </a:pPr>
            <a:fld id="{5095B8CA-AF36-48EF-92B5-8FEC2872CA0B}" type="slidenum">
              <a:rPr b="1" lang="de-DE" sz="2000" spc="-1" strike="noStrike">
                <a:solidFill>
                  <a:srgbClr val="d95034"/>
                </a:solidFill>
                <a:latin typeface="Calibri Light"/>
              </a:rPr>
              <a:t>1</a:t>
            </a:fld>
            <a:endParaRPr b="0" lang="de-DE" sz="2000" spc="-1" strike="noStrike">
              <a:latin typeface="Times New Roman"/>
            </a:endParaRPr>
          </a:p>
        </p:txBody>
      </p:sp>
      <p:sp>
        <p:nvSpPr>
          <p:cNvPr id="281" name="TextShape 2"/>
          <p:cNvSpPr txBox="1"/>
          <p:nvPr/>
        </p:nvSpPr>
        <p:spPr>
          <a:xfrm>
            <a:off x="248040" y="320760"/>
            <a:ext cx="10515240" cy="1325160"/>
          </a:xfrm>
          <a:prstGeom prst="rect">
            <a:avLst/>
          </a:prstGeom>
          <a:noFill/>
          <a:ln>
            <a:noFill/>
          </a:ln>
        </p:spPr>
        <p:txBody>
          <a:bodyPr anchor="ctr">
            <a:normAutofit/>
          </a:bodyPr>
          <a:p>
            <a:pPr algn="ctr">
              <a:lnSpc>
                <a:spcPct val="90000"/>
              </a:lnSpc>
            </a:pPr>
            <a:r>
              <a:rPr b="1" lang="fr-FR" sz="5000" spc="-1" strike="noStrike" cap="all">
                <a:solidFill>
                  <a:srgbClr val="0d5ea2"/>
                </a:solidFill>
                <a:latin typeface="Calibri Light"/>
              </a:rPr>
              <a:t>IMPLEMENTATION @GiGANTIUM DENMARK - Combination with sensor data</a:t>
            </a:r>
            <a:endParaRPr b="0" lang="fr-FR" sz="5000" spc="-1" strike="noStrike">
              <a:solidFill>
                <a:srgbClr val="000000"/>
              </a:solidFill>
              <a:latin typeface="Calibri"/>
            </a:endParaRPr>
          </a:p>
        </p:txBody>
      </p:sp>
      <p:pic>
        <p:nvPicPr>
          <p:cNvPr id="282" name="Picture 6" descr=""/>
          <p:cNvPicPr/>
          <p:nvPr/>
        </p:nvPicPr>
        <p:blipFill>
          <a:blip r:embed="rId1"/>
          <a:stretch/>
        </p:blipFill>
        <p:spPr>
          <a:xfrm>
            <a:off x="4379760" y="1822320"/>
            <a:ext cx="4145040" cy="3764520"/>
          </a:xfrm>
          <a:prstGeom prst="rect">
            <a:avLst/>
          </a:prstGeom>
          <a:ln>
            <a:noFill/>
          </a:ln>
        </p:spPr>
      </p:pic>
      <p:pic>
        <p:nvPicPr>
          <p:cNvPr id="283" name="Picture 7" descr=""/>
          <p:cNvPicPr/>
          <p:nvPr/>
        </p:nvPicPr>
        <p:blipFill>
          <a:blip r:embed="rId2"/>
          <a:stretch/>
        </p:blipFill>
        <p:spPr>
          <a:xfrm>
            <a:off x="6875640" y="1806480"/>
            <a:ext cx="1645560" cy="1870920"/>
          </a:xfrm>
          <a:prstGeom prst="rect">
            <a:avLst/>
          </a:prstGeom>
          <a:ln>
            <a:noFill/>
          </a:ln>
        </p:spPr>
      </p:pic>
      <p:pic>
        <p:nvPicPr>
          <p:cNvPr id="284" name="Picture 8" descr=""/>
          <p:cNvPicPr/>
          <p:nvPr/>
        </p:nvPicPr>
        <p:blipFill>
          <a:blip r:embed="rId3"/>
          <a:stretch/>
        </p:blipFill>
        <p:spPr>
          <a:xfrm>
            <a:off x="6872400" y="3693600"/>
            <a:ext cx="1638720" cy="1870920"/>
          </a:xfrm>
          <a:prstGeom prst="rect">
            <a:avLst/>
          </a:prstGeom>
          <a:ln>
            <a:noFill/>
          </a:ln>
        </p:spPr>
      </p:pic>
      <p:pic>
        <p:nvPicPr>
          <p:cNvPr id="285" name="Picture 9" descr=""/>
          <p:cNvPicPr/>
          <p:nvPr/>
        </p:nvPicPr>
        <p:blipFill>
          <a:blip r:embed="rId4"/>
          <a:stretch/>
        </p:blipFill>
        <p:spPr>
          <a:xfrm>
            <a:off x="5855760" y="3172320"/>
            <a:ext cx="1193040" cy="1304280"/>
          </a:xfrm>
          <a:prstGeom prst="rect">
            <a:avLst/>
          </a:prstGeom>
          <a:ln>
            <a:noFill/>
          </a:ln>
        </p:spPr>
      </p:pic>
      <p:pic>
        <p:nvPicPr>
          <p:cNvPr id="286" name="Picture 11" descr=""/>
          <p:cNvPicPr/>
          <p:nvPr/>
        </p:nvPicPr>
        <p:blipFill>
          <a:blip r:embed="rId5"/>
          <a:stretch/>
        </p:blipFill>
        <p:spPr>
          <a:xfrm>
            <a:off x="8736480" y="3097440"/>
            <a:ext cx="1862280" cy="1241280"/>
          </a:xfrm>
          <a:prstGeom prst="rect">
            <a:avLst/>
          </a:prstGeom>
          <a:ln>
            <a:noFill/>
          </a:ln>
        </p:spPr>
      </p:pic>
      <p:pic>
        <p:nvPicPr>
          <p:cNvPr id="287" name="Picture 12" descr=""/>
          <p:cNvPicPr/>
          <p:nvPr/>
        </p:nvPicPr>
        <p:blipFill>
          <a:blip r:embed="rId6"/>
          <a:stretch/>
        </p:blipFill>
        <p:spPr>
          <a:xfrm>
            <a:off x="8736480" y="1829880"/>
            <a:ext cx="1862280" cy="1241280"/>
          </a:xfrm>
          <a:prstGeom prst="rect">
            <a:avLst/>
          </a:prstGeom>
          <a:ln>
            <a:noFill/>
          </a:ln>
        </p:spPr>
      </p:pic>
      <p:pic>
        <p:nvPicPr>
          <p:cNvPr id="288" name="Picture 13" descr=""/>
          <p:cNvPicPr/>
          <p:nvPr/>
        </p:nvPicPr>
        <p:blipFill>
          <a:blip r:embed="rId7"/>
          <a:stretch/>
        </p:blipFill>
        <p:spPr>
          <a:xfrm>
            <a:off x="8736480" y="4365360"/>
            <a:ext cx="1850760" cy="1200240"/>
          </a:xfrm>
          <a:prstGeom prst="rect">
            <a:avLst/>
          </a:prstGeom>
          <a:ln>
            <a:noFill/>
          </a:ln>
        </p:spPr>
      </p:pic>
      <p:sp>
        <p:nvSpPr>
          <p:cNvPr id="289" name="TextShape 3"/>
          <p:cNvSpPr txBox="1"/>
          <p:nvPr/>
        </p:nvSpPr>
        <p:spPr>
          <a:xfrm>
            <a:off x="248040" y="1786680"/>
            <a:ext cx="4075920" cy="2101320"/>
          </a:xfrm>
          <a:prstGeom prst="rect">
            <a:avLst/>
          </a:prstGeom>
          <a:noFill/>
          <a:ln>
            <a:noFill/>
          </a:ln>
        </p:spPr>
        <p:txBody>
          <a:bodyPr>
            <a:normAutofit/>
          </a:bodyPr>
          <a:p>
            <a:pPr marL="228600" indent="-228240">
              <a:lnSpc>
                <a:spcPct val="90000"/>
              </a:lnSpc>
              <a:spcBef>
                <a:spcPts val="1001"/>
              </a:spcBef>
              <a:buClr>
                <a:srgbClr val="005a9c"/>
              </a:buClr>
              <a:buFont typeface="Arial"/>
              <a:buChar char="•"/>
            </a:pPr>
            <a:r>
              <a:rPr b="0" lang="fr-FR" sz="2000" spc="-1" strike="noStrike">
                <a:solidFill>
                  <a:srgbClr val="000000"/>
                </a:solidFill>
                <a:latin typeface="Calibri"/>
              </a:rPr>
              <a:t>Repo of 531 LBD building graphs</a:t>
            </a:r>
            <a:endParaRPr b="0" lang="fr-FR" sz="2000" spc="-1" strike="noStrike">
              <a:solidFill>
                <a:srgbClr val="000000"/>
              </a:solidFill>
              <a:latin typeface="Calibri"/>
            </a:endParaRPr>
          </a:p>
          <a:p>
            <a:pPr lvl="1" marL="685800" indent="-228240">
              <a:lnSpc>
                <a:spcPct val="90000"/>
              </a:lnSpc>
              <a:spcBef>
                <a:spcPts val="499"/>
              </a:spcBef>
              <a:buClr>
                <a:srgbClr val="005a9c"/>
              </a:buClr>
              <a:buFont typeface="Arial"/>
              <a:buChar char="•"/>
            </a:pPr>
            <a:r>
              <a:rPr b="0" lang="fr-FR" sz="1800" spc="-1" strike="noStrike">
                <a:solidFill>
                  <a:srgbClr val="000000"/>
                </a:solidFill>
                <a:latin typeface="Calibri"/>
              </a:rPr>
              <a:t>36 million triples in total</a:t>
            </a:r>
            <a:endParaRPr b="0" lang="fr-FR" sz="1800" spc="-1" strike="noStrike">
              <a:solidFill>
                <a:srgbClr val="000000"/>
              </a:solidFill>
              <a:latin typeface="Calibri"/>
            </a:endParaRPr>
          </a:p>
          <a:p>
            <a:pPr lvl="1" marL="685800" indent="-228240">
              <a:lnSpc>
                <a:spcPct val="90000"/>
              </a:lnSpc>
              <a:spcBef>
                <a:spcPts val="499"/>
              </a:spcBef>
              <a:buClr>
                <a:srgbClr val="005a9c"/>
              </a:buClr>
              <a:buFont typeface="Arial"/>
              <a:buChar char="•"/>
            </a:pPr>
            <a:r>
              <a:rPr b="0" lang="fr-FR" sz="1800" spc="-1" strike="noStrike">
                <a:solidFill>
                  <a:srgbClr val="000000"/>
                </a:solidFill>
                <a:latin typeface="Calibri"/>
              </a:rPr>
              <a:t>372 bot:Building instances</a:t>
            </a:r>
            <a:endParaRPr b="0" lang="fr-FR" sz="1800" spc="-1" strike="noStrike">
              <a:solidFill>
                <a:srgbClr val="000000"/>
              </a:solidFill>
              <a:latin typeface="Calibri"/>
            </a:endParaRPr>
          </a:p>
          <a:p>
            <a:pPr lvl="1" marL="685800" indent="-228240">
              <a:lnSpc>
                <a:spcPct val="90000"/>
              </a:lnSpc>
              <a:spcBef>
                <a:spcPts val="499"/>
              </a:spcBef>
              <a:buClr>
                <a:srgbClr val="005a9c"/>
              </a:buClr>
              <a:buFont typeface="Arial"/>
              <a:buChar char="•"/>
            </a:pPr>
            <a:r>
              <a:rPr b="0" lang="fr-FR" sz="1800" spc="-1" strike="noStrike">
                <a:solidFill>
                  <a:srgbClr val="000000"/>
                </a:solidFill>
                <a:latin typeface="Calibri"/>
              </a:rPr>
              <a:t>3,523 bot:Zone instances</a:t>
            </a:r>
            <a:endParaRPr b="0" lang="fr-FR" sz="1800" spc="-1" strike="noStrike">
              <a:solidFill>
                <a:srgbClr val="000000"/>
              </a:solidFill>
              <a:latin typeface="Calibri"/>
            </a:endParaRPr>
          </a:p>
          <a:p>
            <a:pPr lvl="1" marL="685800" indent="-228240">
              <a:lnSpc>
                <a:spcPct val="90000"/>
              </a:lnSpc>
              <a:spcBef>
                <a:spcPts val="499"/>
              </a:spcBef>
              <a:buClr>
                <a:srgbClr val="005a9c"/>
              </a:buClr>
              <a:buFont typeface="Arial"/>
              <a:buChar char="•"/>
            </a:pPr>
            <a:r>
              <a:rPr b="0" lang="fr-FR" sz="1800" spc="-1" strike="noStrike">
                <a:solidFill>
                  <a:srgbClr val="000000"/>
                </a:solidFill>
                <a:latin typeface="Calibri"/>
              </a:rPr>
              <a:t>2,117 bot:Space instances</a:t>
            </a:r>
            <a:endParaRPr b="0" lang="fr-FR" sz="1800" spc="-1" strike="noStrike">
              <a:solidFill>
                <a:srgbClr val="000000"/>
              </a:solidFill>
              <a:latin typeface="Calibri"/>
            </a:endParaRPr>
          </a:p>
          <a:p>
            <a:pPr lvl="1" marL="685800" indent="-228240">
              <a:lnSpc>
                <a:spcPct val="90000"/>
              </a:lnSpc>
              <a:spcBef>
                <a:spcPts val="499"/>
              </a:spcBef>
              <a:buClr>
                <a:srgbClr val="005a9c"/>
              </a:buClr>
              <a:buFont typeface="Arial"/>
              <a:buChar char="•"/>
            </a:pPr>
            <a:r>
              <a:rPr b="0" lang="fr-FR" sz="1800" spc="-1" strike="noStrike">
                <a:solidFill>
                  <a:srgbClr val="000000"/>
                </a:solidFill>
                <a:latin typeface="Calibri"/>
              </a:rPr>
              <a:t>615,452 bot:Element instances</a:t>
            </a:r>
            <a:endParaRPr b="0" lang="fr-FR" sz="1800" spc="-1" strike="noStrike">
              <a:solidFill>
                <a:srgbClr val="000000"/>
              </a:solidFill>
              <a:latin typeface="Calibri"/>
            </a:endParaRPr>
          </a:p>
        </p:txBody>
      </p:sp>
      <p:sp>
        <p:nvSpPr>
          <p:cNvPr id="290" name="CustomShape 4"/>
          <p:cNvSpPr/>
          <p:nvPr/>
        </p:nvSpPr>
        <p:spPr>
          <a:xfrm>
            <a:off x="300960" y="5872680"/>
            <a:ext cx="6095520" cy="639000"/>
          </a:xfrm>
          <a:prstGeom prst="rect">
            <a:avLst/>
          </a:prstGeom>
          <a:noFill/>
          <a:ln>
            <a:noFill/>
          </a:ln>
        </p:spPr>
        <p:style>
          <a:lnRef idx="0"/>
          <a:fillRef idx="0"/>
          <a:effectRef idx="0"/>
          <a:fontRef idx="minor"/>
        </p:style>
        <p:txBody>
          <a:bodyPr lIns="90000" rIns="90000" tIns="45000" bIns="45000"/>
          <a:p>
            <a:pPr>
              <a:lnSpc>
                <a:spcPct val="100000"/>
              </a:lnSpc>
            </a:pPr>
            <a:r>
              <a:rPr b="0" lang="de-DE" sz="1800" spc="-1" strike="noStrike">
                <a:solidFill>
                  <a:srgbClr val="000000"/>
                </a:solidFill>
                <a:latin typeface="Calibri"/>
              </a:rPr>
              <a:t>converted from </a:t>
            </a:r>
            <a:r>
              <a:rPr b="0" lang="de-DE" sz="1800" spc="-1" strike="noStrike" u="sng">
                <a:solidFill>
                  <a:srgbClr val="0563c1"/>
                </a:solidFill>
                <a:uFillTx/>
                <a:latin typeface="Calibri"/>
                <a:hlinkClick r:id="rId8"/>
              </a:rPr>
              <a:t>http://smartlab1.elis.ugent.be:8889/IFC-repo/</a:t>
            </a:r>
            <a:r>
              <a:rPr b="0" lang="de-DE" sz="1800" spc="-1" strike="noStrike">
                <a:solidFill>
                  <a:srgbClr val="000000"/>
                </a:solidFill>
                <a:latin typeface="Calibri"/>
              </a:rPr>
              <a:t>  </a:t>
            </a:r>
            <a:endParaRPr b="0" lang="de-DE" sz="1800" spc="-1" strike="noStrike">
              <a:latin typeface="Arial"/>
            </a:endParaRPr>
          </a:p>
          <a:p>
            <a:pPr>
              <a:lnSpc>
                <a:spcPct val="100000"/>
              </a:lnSpc>
            </a:pPr>
            <a:r>
              <a:rPr b="0" lang="de-DE" sz="1800" spc="-1" strike="noStrike">
                <a:solidFill>
                  <a:srgbClr val="000000"/>
                </a:solidFill>
                <a:latin typeface="Calibri"/>
              </a:rPr>
              <a:t>to LBD using </a:t>
            </a:r>
            <a:r>
              <a:rPr b="0" lang="de-DE" sz="1800" spc="-1" strike="noStrike" u="sng">
                <a:solidFill>
                  <a:srgbClr val="0563c1"/>
                </a:solidFill>
                <a:uFillTx/>
                <a:latin typeface="Calibri"/>
                <a:hlinkClick r:id="rId9"/>
              </a:rPr>
              <a:t>https://github.com/jyrkioraskari/IFCtoLBD</a:t>
            </a:r>
            <a:r>
              <a:rPr b="0" lang="de-DE" sz="1800" spc="-1" strike="noStrike">
                <a:solidFill>
                  <a:srgbClr val="000000"/>
                </a:solidFill>
                <a:latin typeface="Calibri"/>
              </a:rPr>
              <a:t> </a:t>
            </a:r>
            <a:endParaRPr b="0" lang="de-DE" sz="1800" spc="-1" strike="noStrike">
              <a:latin typeface="Arial"/>
            </a:endParaRPr>
          </a:p>
        </p:txBody>
      </p:sp>
      <p:pic>
        <p:nvPicPr>
          <p:cNvPr id="291" name="Picture 20" descr=""/>
          <p:cNvPicPr/>
          <p:nvPr/>
        </p:nvPicPr>
        <p:blipFill>
          <a:blip r:embed="rId10"/>
          <a:stretch/>
        </p:blipFill>
        <p:spPr>
          <a:xfrm>
            <a:off x="702000" y="4404240"/>
            <a:ext cx="2112840" cy="114120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248040" y="1825560"/>
            <a:ext cx="10515240" cy="4350960"/>
          </a:xfrm>
          <a:prstGeom prst="rect">
            <a:avLst/>
          </a:prstGeom>
          <a:noFill/>
          <a:ln>
            <a:noFill/>
          </a:ln>
        </p:spPr>
        <p:txBody>
          <a:bodyPr/>
          <a:p>
            <a:endParaRPr b="0" lang="fr-FR" sz="2800" spc="-1" strike="noStrike">
              <a:solidFill>
                <a:srgbClr val="000000"/>
              </a:solidFill>
              <a:latin typeface="Calibri"/>
            </a:endParaRPr>
          </a:p>
        </p:txBody>
      </p:sp>
      <p:sp>
        <p:nvSpPr>
          <p:cNvPr id="293" name="TextShape 2"/>
          <p:cNvSpPr txBox="1"/>
          <p:nvPr/>
        </p:nvSpPr>
        <p:spPr>
          <a:xfrm>
            <a:off x="11215800" y="311040"/>
            <a:ext cx="624600" cy="452520"/>
          </a:xfrm>
          <a:prstGeom prst="rect">
            <a:avLst/>
          </a:prstGeom>
          <a:noFill/>
          <a:ln>
            <a:noFill/>
          </a:ln>
        </p:spPr>
        <p:txBody>
          <a:bodyPr anchor="ctr"/>
          <a:p>
            <a:pPr algn="ctr">
              <a:lnSpc>
                <a:spcPct val="100000"/>
              </a:lnSpc>
            </a:pPr>
            <a:fld id="{2BC76AE0-9DA7-41A0-916F-8F694960F601}" type="slidenum">
              <a:rPr b="1" lang="de-DE" sz="2000" spc="-1" strike="noStrike">
                <a:solidFill>
                  <a:srgbClr val="d95034"/>
                </a:solidFill>
                <a:latin typeface="Calibri Light"/>
              </a:rPr>
              <a:t>1</a:t>
            </a:fld>
            <a:endParaRPr b="0" lang="de-DE" sz="2000" spc="-1" strike="noStrike">
              <a:latin typeface="Times New Roman"/>
            </a:endParaRPr>
          </a:p>
        </p:txBody>
      </p:sp>
      <p:sp>
        <p:nvSpPr>
          <p:cNvPr id="294" name="TextShape 3"/>
          <p:cNvSpPr txBox="1"/>
          <p:nvPr/>
        </p:nvSpPr>
        <p:spPr>
          <a:xfrm>
            <a:off x="248040" y="320760"/>
            <a:ext cx="10515240" cy="1325160"/>
          </a:xfrm>
          <a:prstGeom prst="rect">
            <a:avLst/>
          </a:prstGeom>
          <a:noFill/>
          <a:ln>
            <a:noFill/>
          </a:ln>
        </p:spPr>
        <p:txBody>
          <a:bodyPr anchor="ctr">
            <a:normAutofit/>
          </a:bodyPr>
          <a:p>
            <a:pPr algn="ctr">
              <a:lnSpc>
                <a:spcPct val="90000"/>
              </a:lnSpc>
            </a:pPr>
            <a:r>
              <a:rPr b="1" lang="fr-FR" sz="5000" spc="-1" strike="noStrike" cap="all">
                <a:solidFill>
                  <a:srgbClr val="0d5ea2"/>
                </a:solidFill>
                <a:latin typeface="Calibri Light"/>
              </a:rPr>
              <a:t>IMPLEMENTATION @GiGANTIUM DENMARK - Combination with sensor data</a:t>
            </a:r>
            <a:endParaRPr b="0" lang="fr-FR" sz="5000" spc="-1" strike="noStrike">
              <a:solidFill>
                <a:srgbClr val="000000"/>
              </a:solidFill>
              <a:latin typeface="Calibri"/>
            </a:endParaRPr>
          </a:p>
        </p:txBody>
      </p:sp>
      <p:pic>
        <p:nvPicPr>
          <p:cNvPr id="295" name="Picture 4" descr=""/>
          <p:cNvPicPr/>
          <p:nvPr/>
        </p:nvPicPr>
        <p:blipFill>
          <a:blip r:embed="rId1"/>
          <a:stretch/>
        </p:blipFill>
        <p:spPr>
          <a:xfrm>
            <a:off x="248040" y="2356560"/>
            <a:ext cx="4381920" cy="3202200"/>
          </a:xfrm>
          <a:prstGeom prst="rect">
            <a:avLst/>
          </a:prstGeom>
          <a:ln>
            <a:noFill/>
          </a:ln>
        </p:spPr>
      </p:pic>
      <p:pic>
        <p:nvPicPr>
          <p:cNvPr id="296" name="Picture 5" descr=""/>
          <p:cNvPicPr/>
          <p:nvPr/>
        </p:nvPicPr>
        <p:blipFill>
          <a:blip r:embed="rId2"/>
          <a:stretch/>
        </p:blipFill>
        <p:spPr>
          <a:xfrm>
            <a:off x="4881600" y="1825560"/>
            <a:ext cx="5735160" cy="455724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248040" y="1825560"/>
            <a:ext cx="10515240" cy="4350960"/>
          </a:xfrm>
          <a:prstGeom prst="rect">
            <a:avLst/>
          </a:prstGeom>
          <a:noFill/>
          <a:ln>
            <a:noFill/>
          </a:ln>
        </p:spPr>
        <p:txBody>
          <a:bodyPr/>
          <a:p>
            <a:endParaRPr b="0" lang="fr-FR" sz="2800" spc="-1" strike="noStrike">
              <a:solidFill>
                <a:srgbClr val="000000"/>
              </a:solidFill>
              <a:latin typeface="Calibri"/>
            </a:endParaRPr>
          </a:p>
        </p:txBody>
      </p:sp>
      <p:sp>
        <p:nvSpPr>
          <p:cNvPr id="298" name="TextShape 2"/>
          <p:cNvSpPr txBox="1"/>
          <p:nvPr/>
        </p:nvSpPr>
        <p:spPr>
          <a:xfrm>
            <a:off x="11215800" y="311040"/>
            <a:ext cx="624600" cy="452520"/>
          </a:xfrm>
          <a:prstGeom prst="rect">
            <a:avLst/>
          </a:prstGeom>
          <a:noFill/>
          <a:ln>
            <a:noFill/>
          </a:ln>
        </p:spPr>
        <p:txBody>
          <a:bodyPr anchor="ctr"/>
          <a:p>
            <a:pPr algn="ctr">
              <a:lnSpc>
                <a:spcPct val="100000"/>
              </a:lnSpc>
            </a:pPr>
            <a:fld id="{D6FD2826-0F02-46AC-9D03-CB0C6E052C28}" type="slidenum">
              <a:rPr b="1" lang="de-DE" sz="2000" spc="-1" strike="noStrike">
                <a:solidFill>
                  <a:srgbClr val="d95034"/>
                </a:solidFill>
                <a:latin typeface="Calibri Light"/>
              </a:rPr>
              <a:t>1</a:t>
            </a:fld>
            <a:endParaRPr b="0" lang="de-DE" sz="2000" spc="-1" strike="noStrike">
              <a:latin typeface="Times New Roman"/>
            </a:endParaRPr>
          </a:p>
        </p:txBody>
      </p:sp>
      <p:sp>
        <p:nvSpPr>
          <p:cNvPr id="299" name="TextShape 3"/>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Scan to LBD Graph</a:t>
            </a:r>
            <a:endParaRPr b="0" lang="fr-FR" sz="5000" spc="-1" strike="noStrike">
              <a:solidFill>
                <a:srgbClr val="000000"/>
              </a:solidFill>
              <a:latin typeface="Calibri"/>
            </a:endParaRPr>
          </a:p>
        </p:txBody>
      </p:sp>
      <p:pic>
        <p:nvPicPr>
          <p:cNvPr id="300" name="Afbeelding 3" descr=""/>
          <p:cNvPicPr/>
          <p:nvPr/>
        </p:nvPicPr>
        <p:blipFill>
          <a:blip r:embed="rId1"/>
          <a:stretch/>
        </p:blipFill>
        <p:spPr>
          <a:xfrm>
            <a:off x="0" y="1360080"/>
            <a:ext cx="3485880" cy="5497560"/>
          </a:xfrm>
          <a:prstGeom prst="rect">
            <a:avLst/>
          </a:prstGeom>
          <a:ln>
            <a:noFill/>
          </a:ln>
        </p:spPr>
      </p:pic>
      <p:pic>
        <p:nvPicPr>
          <p:cNvPr id="301" name="Afbeelding 3" descr=""/>
          <p:cNvPicPr/>
          <p:nvPr/>
        </p:nvPicPr>
        <p:blipFill>
          <a:blip r:embed="rId2"/>
          <a:stretch/>
        </p:blipFill>
        <p:spPr>
          <a:xfrm>
            <a:off x="7644240" y="1389240"/>
            <a:ext cx="2999880" cy="2426400"/>
          </a:xfrm>
          <a:prstGeom prst="rect">
            <a:avLst/>
          </a:prstGeom>
          <a:ln>
            <a:noFill/>
          </a:ln>
        </p:spPr>
      </p:pic>
      <p:pic>
        <p:nvPicPr>
          <p:cNvPr id="302" name="Afbeelding 3" descr=""/>
          <p:cNvPicPr/>
          <p:nvPr/>
        </p:nvPicPr>
        <p:blipFill>
          <a:blip r:embed="rId3"/>
          <a:stretch/>
        </p:blipFill>
        <p:spPr>
          <a:xfrm>
            <a:off x="3881520" y="3850920"/>
            <a:ext cx="6595560" cy="2939040"/>
          </a:xfrm>
          <a:prstGeom prst="rect">
            <a:avLst/>
          </a:prstGeom>
          <a:ln>
            <a:noFill/>
          </a:ln>
        </p:spPr>
      </p:pic>
      <p:pic>
        <p:nvPicPr>
          <p:cNvPr id="303" name="Afbeelding 1" descr=""/>
          <p:cNvPicPr/>
          <p:nvPr/>
        </p:nvPicPr>
        <p:blipFill>
          <a:blip r:embed="rId4"/>
          <a:stretch/>
        </p:blipFill>
        <p:spPr>
          <a:xfrm>
            <a:off x="3605400" y="1389240"/>
            <a:ext cx="3990600" cy="242640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248040" y="1825560"/>
            <a:ext cx="10515240" cy="4350960"/>
          </a:xfrm>
          <a:prstGeom prst="rect">
            <a:avLst/>
          </a:prstGeom>
          <a:noFill/>
          <a:ln>
            <a:noFill/>
          </a:ln>
        </p:spPr>
        <p:txBody>
          <a:bodyPr>
            <a:normAutofit/>
          </a:bodyPr>
          <a:p>
            <a:pPr marL="228600" indent="-228240">
              <a:lnSpc>
                <a:spcPct val="90000"/>
              </a:lnSpc>
              <a:spcBef>
                <a:spcPts val="1001"/>
              </a:spcBef>
              <a:buClr>
                <a:srgbClr val="005a9c"/>
              </a:buClr>
              <a:buFont typeface="Arial"/>
              <a:buChar char="-"/>
            </a:pPr>
            <a:r>
              <a:rPr b="0" lang="fr-FR" sz="2400" spc="-1" strike="noStrike">
                <a:solidFill>
                  <a:srgbClr val="000000"/>
                </a:solidFill>
                <a:latin typeface="Calibri"/>
              </a:rPr>
              <a:t>Open Duplex house in Revit</a:t>
            </a:r>
            <a:endParaRPr b="0" lang="fr-FR" sz="2400" spc="-1" strike="noStrike">
              <a:solidFill>
                <a:srgbClr val="000000"/>
              </a:solidFill>
              <a:latin typeface="Calibri"/>
            </a:endParaRPr>
          </a:p>
          <a:p>
            <a:pPr marL="228600" indent="-228240">
              <a:lnSpc>
                <a:spcPct val="90000"/>
              </a:lnSpc>
              <a:buClr>
                <a:srgbClr val="005a9c"/>
              </a:buClr>
              <a:buFont typeface="Arial"/>
              <a:buChar char="-"/>
            </a:pPr>
            <a:r>
              <a:rPr b="0" lang="fr-FR" sz="2400" spc="-1" strike="noStrike">
                <a:solidFill>
                  <a:srgbClr val="000000"/>
                </a:solidFill>
                <a:latin typeface="Calibri"/>
              </a:rPr>
              <a:t>Use exporter to export it to our server</a:t>
            </a:r>
            <a:endParaRPr b="0" lang="fr-FR" sz="2400" spc="-1" strike="noStrike">
              <a:solidFill>
                <a:srgbClr val="000000"/>
              </a:solidFill>
              <a:latin typeface="Calibri"/>
            </a:endParaRPr>
          </a:p>
          <a:p>
            <a:pPr marL="228600" indent="-228240">
              <a:lnSpc>
                <a:spcPct val="90000"/>
              </a:lnSpc>
              <a:buClr>
                <a:srgbClr val="005a9c"/>
              </a:buClr>
              <a:buFont typeface="Arial"/>
              <a:buChar char="-"/>
            </a:pPr>
            <a:r>
              <a:rPr b="0" lang="fr-FR" sz="2400" spc="-1" strike="noStrike">
                <a:solidFill>
                  <a:srgbClr val="000000"/>
                </a:solidFill>
                <a:latin typeface="Calibri"/>
              </a:rPr>
              <a:t>Use web-viewer to show geometry + properties</a:t>
            </a:r>
            <a:endParaRPr b="0" lang="fr-FR" sz="2400" spc="-1" strike="noStrike">
              <a:solidFill>
                <a:srgbClr val="000000"/>
              </a:solidFill>
              <a:latin typeface="Calibri"/>
            </a:endParaRPr>
          </a:p>
          <a:p>
            <a:pPr marL="228600" indent="-228240">
              <a:lnSpc>
                <a:spcPct val="90000"/>
              </a:lnSpc>
              <a:buClr>
                <a:srgbClr val="005a9c"/>
              </a:buClr>
              <a:buFont typeface="Arial"/>
              <a:buChar char="-"/>
            </a:pPr>
            <a:r>
              <a:rPr b="0" lang="fr-FR" sz="2400" spc="-1" strike="noStrike">
                <a:solidFill>
                  <a:srgbClr val="000000"/>
                </a:solidFill>
                <a:latin typeface="Calibri"/>
              </a:rPr>
              <a:t>Change a property in Revit to demonstrate that only the difference is stored</a:t>
            </a:r>
            <a:endParaRPr b="0" lang="fr-FR" sz="2400" spc="-1" strike="noStrike">
              <a:solidFill>
                <a:srgbClr val="000000"/>
              </a:solidFill>
              <a:latin typeface="Calibri"/>
            </a:endParaRPr>
          </a:p>
          <a:p>
            <a:pPr>
              <a:lnSpc>
                <a:spcPct val="90000"/>
              </a:lnSpc>
              <a:spcBef>
                <a:spcPts val="1001"/>
              </a:spcBef>
            </a:pPr>
            <a:endParaRPr b="0" lang="fr-FR" sz="2400" spc="-1" strike="noStrike">
              <a:solidFill>
                <a:srgbClr val="000000"/>
              </a:solidFill>
              <a:latin typeface="Calibri"/>
            </a:endParaRPr>
          </a:p>
        </p:txBody>
      </p:sp>
      <p:sp>
        <p:nvSpPr>
          <p:cNvPr id="305" name="TextShape 2"/>
          <p:cNvSpPr txBox="1"/>
          <p:nvPr/>
        </p:nvSpPr>
        <p:spPr>
          <a:xfrm>
            <a:off x="11215800" y="311040"/>
            <a:ext cx="624600" cy="452520"/>
          </a:xfrm>
          <a:prstGeom prst="rect">
            <a:avLst/>
          </a:prstGeom>
          <a:noFill/>
          <a:ln>
            <a:noFill/>
          </a:ln>
        </p:spPr>
        <p:txBody>
          <a:bodyPr anchor="ctr"/>
          <a:p>
            <a:pPr algn="ctr">
              <a:lnSpc>
                <a:spcPct val="100000"/>
              </a:lnSpc>
            </a:pPr>
            <a:fld id="{D75BBEF8-963D-454E-897C-2ADD8E8655E1}" type="slidenum">
              <a:rPr b="1" lang="de-DE" sz="2000" spc="-1" strike="noStrike">
                <a:solidFill>
                  <a:srgbClr val="d95034"/>
                </a:solidFill>
                <a:latin typeface="Calibri Light"/>
              </a:rPr>
              <a:t>1</a:t>
            </a:fld>
            <a:endParaRPr b="0" lang="de-DE" sz="2000" spc="-1" strike="noStrike">
              <a:latin typeface="Times New Roman"/>
            </a:endParaRPr>
          </a:p>
        </p:txBody>
      </p:sp>
      <p:sp>
        <p:nvSpPr>
          <p:cNvPr id="306" name="TextShape 3"/>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IMPLEMENTATION AT NIRAS using OPM</a:t>
            </a:r>
            <a:endParaRPr b="0" lang="fr-FR" sz="5000" spc="-1" strike="noStrike">
              <a:solidFill>
                <a:srgbClr val="000000"/>
              </a:solidFill>
              <a:latin typeface="Calibri"/>
            </a:endParaRPr>
          </a:p>
        </p:txBody>
      </p:sp>
      <p:pic>
        <p:nvPicPr>
          <p:cNvPr id="307" name="Picture 6" descr=""/>
          <p:cNvPicPr/>
          <p:nvPr/>
        </p:nvPicPr>
        <p:blipFill>
          <a:blip r:embed="rId1"/>
          <a:stretch/>
        </p:blipFill>
        <p:spPr>
          <a:xfrm>
            <a:off x="624240" y="3321720"/>
            <a:ext cx="5398920" cy="2854800"/>
          </a:xfrm>
          <a:prstGeom prst="rect">
            <a:avLst/>
          </a:prstGeom>
          <a:ln>
            <a:noFill/>
          </a:ln>
        </p:spPr>
      </p:pic>
      <p:pic>
        <p:nvPicPr>
          <p:cNvPr id="308" name="Picture 7" descr=""/>
          <p:cNvPicPr/>
          <p:nvPr/>
        </p:nvPicPr>
        <p:blipFill>
          <a:blip r:embed="rId2"/>
          <a:stretch/>
        </p:blipFill>
        <p:spPr>
          <a:xfrm>
            <a:off x="6646680" y="3321720"/>
            <a:ext cx="3492720" cy="2854800"/>
          </a:xfrm>
          <a:prstGeom prst="rect">
            <a:avLst/>
          </a:prstGeom>
          <a:ln>
            <a:noFill/>
          </a:ln>
        </p:spPr>
      </p:pic>
      <p:sp>
        <p:nvSpPr>
          <p:cNvPr id="309" name="CustomShape 4"/>
          <p:cNvSpPr/>
          <p:nvPr/>
        </p:nvSpPr>
        <p:spPr>
          <a:xfrm>
            <a:off x="5398920" y="6322680"/>
            <a:ext cx="49878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de-DE" sz="1800" spc="-1" strike="noStrike" u="sng">
                <a:solidFill>
                  <a:srgbClr val="0563c1"/>
                </a:solidFill>
                <a:uFillTx/>
                <a:latin typeface="Calibri"/>
                <a:hlinkClick r:id="rId3"/>
              </a:rPr>
              <a:t>https://www.youtube.com/watch?v=lWoWjM-xCvY</a:t>
            </a:r>
            <a:r>
              <a:rPr b="0" lang="de-DE" sz="1800" spc="-1" strike="noStrike">
                <a:solidFill>
                  <a:srgbClr val="000000"/>
                </a:solidFill>
                <a:latin typeface="Calibri"/>
              </a:rPr>
              <a:t> </a:t>
            </a:r>
            <a:endParaRPr b="0" lang="de-DE"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248040" y="5041800"/>
            <a:ext cx="10515240" cy="1134720"/>
          </a:xfrm>
          <a:prstGeom prst="rect">
            <a:avLst/>
          </a:prstGeom>
          <a:noFill/>
          <a:ln>
            <a:noFill/>
          </a:ln>
        </p:spPr>
        <p:txBody>
          <a:bodyPr>
            <a:normAutofit/>
          </a:bodyPr>
          <a:p>
            <a:pPr marL="228600" indent="-228240">
              <a:lnSpc>
                <a:spcPct val="90000"/>
              </a:lnSpc>
              <a:spcBef>
                <a:spcPts val="1001"/>
              </a:spcBef>
              <a:buClr>
                <a:srgbClr val="005a9c"/>
              </a:buClr>
              <a:buFont typeface="Arial"/>
              <a:buChar char="•"/>
            </a:pPr>
            <a:r>
              <a:rPr b="0" lang="fr-FR" sz="2800" spc="-1" strike="noStrike" u="sng">
                <a:solidFill>
                  <a:srgbClr val="0563c1"/>
                </a:solidFill>
                <a:uFillTx/>
                <a:latin typeface="Calibri"/>
                <a:hlinkClick r:id="rId1"/>
              </a:rPr>
              <a:t>http://geovis.adaptcentre.ie/</a:t>
            </a:r>
            <a:endParaRPr b="0" lang="fr-FR" sz="2800" spc="-1" strike="noStrike">
              <a:solidFill>
                <a:srgbClr val="000000"/>
              </a:solidFill>
              <a:latin typeface="Calibri"/>
            </a:endParaRPr>
          </a:p>
          <a:p>
            <a:pPr lvl="1" marL="685800" indent="-228240">
              <a:lnSpc>
                <a:spcPct val="90000"/>
              </a:lnSpc>
              <a:spcBef>
                <a:spcPts val="499"/>
              </a:spcBef>
              <a:buClr>
                <a:srgbClr val="005a9c"/>
              </a:buClr>
              <a:buFont typeface="Arial"/>
              <a:buChar char="•"/>
            </a:pPr>
            <a:r>
              <a:rPr b="0" lang="fr-FR" sz="2400" spc="-1" strike="noStrike">
                <a:solidFill>
                  <a:srgbClr val="000000"/>
                </a:solidFill>
                <a:latin typeface="Calibri"/>
              </a:rPr>
              <a:t>Username:  odef_adapt</a:t>
            </a:r>
            <a:endParaRPr b="0" lang="fr-FR" sz="2400" spc="-1" strike="noStrike">
              <a:solidFill>
                <a:srgbClr val="000000"/>
              </a:solidFill>
              <a:latin typeface="Calibri"/>
            </a:endParaRPr>
          </a:p>
          <a:p>
            <a:pPr lvl="1" marL="685800" indent="-228240">
              <a:lnSpc>
                <a:spcPct val="90000"/>
              </a:lnSpc>
              <a:spcBef>
                <a:spcPts val="499"/>
              </a:spcBef>
              <a:buClr>
                <a:srgbClr val="005a9c"/>
              </a:buClr>
              <a:buFont typeface="Arial"/>
              <a:buChar char="•"/>
            </a:pPr>
            <a:r>
              <a:rPr b="0" lang="fr-FR" sz="2400" spc="-1" strike="noStrike">
                <a:solidFill>
                  <a:srgbClr val="000000"/>
                </a:solidFill>
                <a:latin typeface="Calibri"/>
              </a:rPr>
              <a:t>Password:  geo123</a:t>
            </a:r>
            <a:endParaRPr b="0" lang="fr-FR" sz="2400" spc="-1" strike="noStrike">
              <a:solidFill>
                <a:srgbClr val="000000"/>
              </a:solidFill>
              <a:latin typeface="Calibri"/>
            </a:endParaRPr>
          </a:p>
          <a:p>
            <a:pPr marL="228600" indent="-228240">
              <a:lnSpc>
                <a:spcPct val="90000"/>
              </a:lnSpc>
              <a:spcBef>
                <a:spcPts val="1001"/>
              </a:spcBef>
              <a:buClr>
                <a:srgbClr val="005a9c"/>
              </a:buClr>
              <a:buFont typeface="Arial"/>
              <a:buChar char="•"/>
            </a:pPr>
            <a:r>
              <a:rPr b="0" lang="fr-FR" sz="2800" spc="-1" strike="noStrike" u="sng">
                <a:solidFill>
                  <a:srgbClr val="0563c1"/>
                </a:solidFill>
                <a:uFillTx/>
                <a:latin typeface="Calibri"/>
                <a:hlinkClick r:id="rId2"/>
              </a:rPr>
              <a:t>https://www.scss.tcd.ie/~mcglink/video/tutorial/geovis/geovis.html</a:t>
            </a:r>
            <a:r>
              <a:rPr b="0" lang="fr-FR" sz="2800" spc="-1" strike="noStrike">
                <a:solidFill>
                  <a:srgbClr val="000000"/>
                </a:solidFill>
                <a:latin typeface="Calibri"/>
              </a:rPr>
              <a:t> </a:t>
            </a:r>
            <a:endParaRPr b="0" lang="fr-FR" sz="2800" spc="-1" strike="noStrike">
              <a:solidFill>
                <a:srgbClr val="000000"/>
              </a:solidFill>
              <a:latin typeface="Calibri"/>
            </a:endParaRPr>
          </a:p>
          <a:p>
            <a:pPr>
              <a:lnSpc>
                <a:spcPct val="90000"/>
              </a:lnSpc>
              <a:spcBef>
                <a:spcPts val="1001"/>
              </a:spcBef>
            </a:pPr>
            <a:endParaRPr b="0" lang="fr-FR" sz="2800" spc="-1" strike="noStrike">
              <a:solidFill>
                <a:srgbClr val="000000"/>
              </a:solidFill>
              <a:latin typeface="Calibri"/>
            </a:endParaRPr>
          </a:p>
        </p:txBody>
      </p:sp>
      <p:sp>
        <p:nvSpPr>
          <p:cNvPr id="311" name="TextShape 2"/>
          <p:cNvSpPr txBox="1"/>
          <p:nvPr/>
        </p:nvSpPr>
        <p:spPr>
          <a:xfrm>
            <a:off x="11215800" y="311040"/>
            <a:ext cx="624600" cy="452520"/>
          </a:xfrm>
          <a:prstGeom prst="rect">
            <a:avLst/>
          </a:prstGeom>
          <a:noFill/>
          <a:ln>
            <a:noFill/>
          </a:ln>
        </p:spPr>
        <p:txBody>
          <a:bodyPr anchor="ctr"/>
          <a:p>
            <a:pPr algn="ctr">
              <a:lnSpc>
                <a:spcPct val="100000"/>
              </a:lnSpc>
            </a:pPr>
            <a:fld id="{35E90FD6-7B56-4471-947A-B708ACC2085B}" type="slidenum">
              <a:rPr b="1" lang="de-DE" sz="2000" spc="-1" strike="noStrike">
                <a:solidFill>
                  <a:srgbClr val="d95034"/>
                </a:solidFill>
                <a:latin typeface="Calibri Light"/>
              </a:rPr>
              <a:t>1</a:t>
            </a:fld>
            <a:endParaRPr b="0" lang="de-DE" sz="2000" spc="-1" strike="noStrike">
              <a:latin typeface="Times New Roman"/>
            </a:endParaRPr>
          </a:p>
        </p:txBody>
      </p:sp>
      <p:sp>
        <p:nvSpPr>
          <p:cNvPr id="312" name="TextShape 3"/>
          <p:cNvSpPr txBox="1"/>
          <p:nvPr/>
        </p:nvSpPr>
        <p:spPr>
          <a:xfrm>
            <a:off x="248040" y="320760"/>
            <a:ext cx="10515240" cy="1325160"/>
          </a:xfrm>
          <a:prstGeom prst="rect">
            <a:avLst/>
          </a:prstGeom>
          <a:noFill/>
          <a:ln>
            <a:noFill/>
          </a:ln>
        </p:spPr>
        <p:txBody>
          <a:bodyPr anchor="ctr">
            <a:normAutofit/>
          </a:bodyPr>
          <a:p>
            <a:pPr algn="ctr">
              <a:lnSpc>
                <a:spcPct val="90000"/>
              </a:lnSpc>
            </a:pPr>
            <a:r>
              <a:rPr b="1" lang="fr-FR" sz="5000" spc="-1" strike="noStrike" cap="all">
                <a:solidFill>
                  <a:srgbClr val="0d5ea2"/>
                </a:solidFill>
                <a:latin typeface="Calibri Light"/>
              </a:rPr>
              <a:t>Live Demos: BOT with Added Geospatial </a:t>
            </a:r>
            <a:endParaRPr b="0" lang="fr-FR" sz="5000" spc="-1" strike="noStrike">
              <a:solidFill>
                <a:srgbClr val="000000"/>
              </a:solidFill>
              <a:latin typeface="Calibri"/>
            </a:endParaRPr>
          </a:p>
        </p:txBody>
      </p:sp>
      <p:pic>
        <p:nvPicPr>
          <p:cNvPr id="313" name="Picture 4" descr=""/>
          <p:cNvPicPr/>
          <p:nvPr/>
        </p:nvPicPr>
        <p:blipFill>
          <a:blip r:embed="rId3"/>
          <a:stretch/>
        </p:blipFill>
        <p:spPr>
          <a:xfrm>
            <a:off x="4903200" y="1410480"/>
            <a:ext cx="5819400" cy="3866760"/>
          </a:xfrm>
          <a:prstGeom prst="rect">
            <a:avLst/>
          </a:prstGeom>
          <a:ln w="15840">
            <a:solidFill>
              <a:schemeClr val="tx1"/>
            </a:solidFill>
            <a:round/>
          </a:ln>
        </p:spPr>
      </p:pic>
      <p:sp>
        <p:nvSpPr>
          <p:cNvPr id="314" name="CustomShape 4"/>
          <p:cNvSpPr/>
          <p:nvPr/>
        </p:nvSpPr>
        <p:spPr>
          <a:xfrm>
            <a:off x="248040" y="1611720"/>
            <a:ext cx="4614120" cy="3090240"/>
          </a:xfrm>
          <a:prstGeom prst="rect">
            <a:avLst/>
          </a:prstGeom>
          <a:noFill/>
          <a:ln>
            <a:noFill/>
          </a:ln>
        </p:spPr>
        <p:style>
          <a:lnRef idx="0"/>
          <a:fillRef idx="0"/>
          <a:effectRef idx="0"/>
          <a:fontRef idx="minor"/>
        </p:style>
        <p:txBody>
          <a:bodyPr>
            <a:normAutofit/>
          </a:bodyPr>
          <a:p>
            <a:pPr marL="228600" indent="-228240">
              <a:lnSpc>
                <a:spcPct val="90000"/>
              </a:lnSpc>
              <a:spcBef>
                <a:spcPts val="1001"/>
              </a:spcBef>
              <a:buClr>
                <a:srgbClr val="005a9c"/>
              </a:buClr>
              <a:buFont typeface="Arial"/>
              <a:buChar char="•"/>
            </a:pPr>
            <a:r>
              <a:rPr b="0" lang="de-DE" sz="2800" spc="-1" strike="noStrike">
                <a:solidFill>
                  <a:srgbClr val="000000"/>
                </a:solidFill>
                <a:latin typeface="Calibri"/>
              </a:rPr>
              <a:t>Using BOT to interlink Ordinace Survey Ireland building data (&gt;3.5 million buildings) </a:t>
            </a:r>
            <a:endParaRPr b="0" lang="de-DE" sz="2800" spc="-1" strike="noStrike">
              <a:latin typeface="Arial"/>
            </a:endParaRPr>
          </a:p>
          <a:p>
            <a:pPr marL="228600" indent="-228240">
              <a:lnSpc>
                <a:spcPct val="90000"/>
              </a:lnSpc>
              <a:spcBef>
                <a:spcPts val="1001"/>
              </a:spcBef>
              <a:buClr>
                <a:srgbClr val="005a9c"/>
              </a:buClr>
              <a:buFont typeface="Arial"/>
              <a:buChar char="•"/>
            </a:pPr>
            <a:r>
              <a:rPr b="0" lang="de-DE" sz="2800" spc="-1" strike="noStrike">
                <a:solidFill>
                  <a:srgbClr val="000000"/>
                </a:solidFill>
                <a:latin typeface="Calibri"/>
              </a:rPr>
              <a:t>Provide a registry of authoratative URI’s for Irish building stock.  </a:t>
            </a:r>
            <a:endParaRPr b="0" lang="de-DE" sz="28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138960" y="3176280"/>
            <a:ext cx="10648440" cy="1423800"/>
          </a:xfrm>
          <a:prstGeom prst="rect">
            <a:avLst/>
          </a:prstGeom>
          <a:noFill/>
          <a:ln>
            <a:noFill/>
          </a:ln>
        </p:spPr>
        <p:txBody>
          <a:bodyPr anchor="b">
            <a:normAutofit/>
          </a:bodyPr>
          <a:p>
            <a:pPr algn="ctr">
              <a:lnSpc>
                <a:spcPct val="90000"/>
              </a:lnSpc>
            </a:pPr>
            <a:r>
              <a:rPr b="1" lang="fr-FR" sz="6000" spc="-1" strike="noStrike" cap="all">
                <a:solidFill>
                  <a:srgbClr val="0d5ea2"/>
                </a:solidFill>
                <a:latin typeface="Calibri Light"/>
              </a:rPr>
              <a:t>WHERE WE ARE HEADING AT?</a:t>
            </a:r>
            <a:endParaRPr b="0" lang="fr-FR" sz="6000" spc="-1" strike="noStrike">
              <a:solidFill>
                <a:srgbClr val="000000"/>
              </a:solidFill>
              <a:latin typeface="Calibri"/>
            </a:endParaRPr>
          </a:p>
        </p:txBody>
      </p:sp>
      <p:sp>
        <p:nvSpPr>
          <p:cNvPr id="316" name="CustomShape 2"/>
          <p:cNvSpPr/>
          <p:nvPr/>
        </p:nvSpPr>
        <p:spPr>
          <a:xfrm>
            <a:off x="1727280" y="4467240"/>
            <a:ext cx="7403760" cy="111564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de-DE" sz="1800" spc="-1" strike="noStrike">
                <a:solidFill>
                  <a:srgbClr val="000000"/>
                </a:solidFill>
                <a:latin typeface="Calibri"/>
              </a:rPr>
              <a:t>Community as a platform and forum to gather experts and interested persons</a:t>
            </a:r>
            <a:endParaRPr b="0" lang="de-DE" sz="1800" spc="-1" strike="noStrike">
              <a:latin typeface="Arial"/>
            </a:endParaRPr>
          </a:p>
          <a:p>
            <a:pPr>
              <a:lnSpc>
                <a:spcPct val="100000"/>
              </a:lnSpc>
              <a:spcBef>
                <a:spcPts val="799"/>
              </a:spcBef>
            </a:pPr>
            <a:r>
              <a:rPr b="0" lang="de-DE" sz="1800" spc="-1" strike="noStrike">
                <a:solidFill>
                  <a:srgbClr val="000000"/>
                </a:solidFill>
                <a:latin typeface="Calibri"/>
              </a:rPr>
              <a:t>→ </a:t>
            </a:r>
            <a:r>
              <a:rPr b="0" lang="de-DE" sz="1800" spc="-1" strike="noStrike">
                <a:solidFill>
                  <a:srgbClr val="000000"/>
                </a:solidFill>
                <a:latin typeface="Calibri"/>
              </a:rPr>
              <a:t>Spin-off working group ? Join other work groups?</a:t>
            </a:r>
            <a:endParaRPr b="0" lang="de-DE" sz="1800" spc="-1" strike="noStrike">
              <a:latin typeface="Arial"/>
            </a:endParaRPr>
          </a:p>
          <a:p>
            <a:pPr>
              <a:lnSpc>
                <a:spcPct val="100000"/>
              </a:lnSpc>
              <a:spcBef>
                <a:spcPts val="799"/>
              </a:spcBef>
            </a:pPr>
            <a:r>
              <a:rPr b="0" lang="de-DE" sz="1800" spc="-1" strike="noStrike">
                <a:solidFill>
                  <a:srgbClr val="000000"/>
                </a:solidFill>
                <a:latin typeface="Calibri"/>
              </a:rPr>
              <a:t>Pushing items to existing groups ? </a:t>
            </a:r>
            <a:endParaRPr b="0" lang="de-DE" sz="18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11215800" y="311040"/>
            <a:ext cx="624600" cy="452520"/>
          </a:xfrm>
          <a:prstGeom prst="rect">
            <a:avLst/>
          </a:prstGeom>
          <a:noFill/>
          <a:ln>
            <a:noFill/>
          </a:ln>
        </p:spPr>
        <p:txBody>
          <a:bodyPr anchor="ctr"/>
          <a:p>
            <a:pPr algn="ctr">
              <a:lnSpc>
                <a:spcPct val="100000"/>
              </a:lnSpc>
            </a:pPr>
            <a:fld id="{7F515A6F-0BD1-410F-9043-54731BE11424}" type="slidenum">
              <a:rPr b="1" lang="de-DE" sz="2000" spc="-1" strike="noStrike">
                <a:solidFill>
                  <a:srgbClr val="d95034"/>
                </a:solidFill>
                <a:latin typeface="Calibri Light"/>
              </a:rPr>
              <a:t>1</a:t>
            </a:fld>
            <a:endParaRPr b="0" lang="de-DE" sz="2000" spc="-1" strike="noStrike">
              <a:latin typeface="Times New Roman"/>
            </a:endParaRPr>
          </a:p>
        </p:txBody>
      </p:sp>
      <p:sp>
        <p:nvSpPr>
          <p:cNvPr id="97" name="TextShape 2"/>
          <p:cNvSpPr txBox="1"/>
          <p:nvPr/>
        </p:nvSpPr>
        <p:spPr>
          <a:xfrm>
            <a:off x="0" y="593280"/>
            <a:ext cx="10928160" cy="76320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Building Life Cycle</a:t>
            </a:r>
            <a:endParaRPr b="0" lang="fr-FR" sz="5000" spc="-1" strike="noStrike">
              <a:solidFill>
                <a:srgbClr val="000000"/>
              </a:solidFill>
              <a:latin typeface="Calibri"/>
            </a:endParaRPr>
          </a:p>
        </p:txBody>
      </p:sp>
      <p:pic>
        <p:nvPicPr>
          <p:cNvPr id="98" name="Google Shape;87;p17" descr=""/>
          <p:cNvPicPr/>
          <p:nvPr/>
        </p:nvPicPr>
        <p:blipFill>
          <a:blip r:embed="rId1"/>
          <a:stretch/>
        </p:blipFill>
        <p:spPr>
          <a:xfrm>
            <a:off x="0" y="1947960"/>
            <a:ext cx="10928160" cy="323604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138960" y="3176280"/>
            <a:ext cx="10648440" cy="1423800"/>
          </a:xfrm>
          <a:prstGeom prst="rect">
            <a:avLst/>
          </a:prstGeom>
          <a:noFill/>
          <a:ln>
            <a:noFill/>
          </a:ln>
        </p:spPr>
        <p:txBody>
          <a:bodyPr anchor="b">
            <a:normAutofit/>
          </a:bodyPr>
          <a:p>
            <a:pPr algn="ctr">
              <a:lnSpc>
                <a:spcPct val="90000"/>
              </a:lnSpc>
            </a:pPr>
            <a:r>
              <a:rPr b="1" lang="fr-FR" sz="6000" spc="-1" strike="noStrike" cap="all">
                <a:solidFill>
                  <a:srgbClr val="0d5ea2"/>
                </a:solidFill>
                <a:latin typeface="Calibri Light"/>
              </a:rPr>
              <a:t>Thank you !</a:t>
            </a:r>
            <a:endParaRPr b="0" lang="fr-FR" sz="6000" spc="-1" strike="noStrike">
              <a:solidFill>
                <a:srgbClr val="000000"/>
              </a:solidFill>
              <a:latin typeface="Calibri"/>
            </a:endParaRPr>
          </a:p>
        </p:txBody>
      </p:sp>
      <p:sp>
        <p:nvSpPr>
          <p:cNvPr id="318" name="CustomShape 2"/>
          <p:cNvSpPr/>
          <p:nvPr/>
        </p:nvSpPr>
        <p:spPr>
          <a:xfrm>
            <a:off x="1727280" y="4467240"/>
            <a:ext cx="7403760" cy="74052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endParaRPr b="0" lang="de-DE" sz="1800" spc="-1" strike="noStrike">
              <a:latin typeface="Arial"/>
            </a:endParaRPr>
          </a:p>
          <a:p>
            <a:pPr>
              <a:lnSpc>
                <a:spcPct val="100000"/>
              </a:lnSpc>
              <a:spcBef>
                <a:spcPts val="799"/>
              </a:spcBef>
            </a:pPr>
            <a:endParaRPr b="0" lang="de-DE" sz="18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11215800" y="311040"/>
            <a:ext cx="624600" cy="452520"/>
          </a:xfrm>
          <a:prstGeom prst="rect">
            <a:avLst/>
          </a:prstGeom>
          <a:noFill/>
          <a:ln>
            <a:noFill/>
          </a:ln>
        </p:spPr>
        <p:txBody>
          <a:bodyPr anchor="ctr"/>
          <a:p>
            <a:pPr algn="ctr">
              <a:lnSpc>
                <a:spcPct val="100000"/>
              </a:lnSpc>
            </a:pPr>
            <a:fld id="{01E011E6-473B-49DB-9C57-66608F46F872}" type="slidenum">
              <a:rPr b="1" lang="de-DE" sz="2000" spc="-1" strike="noStrike">
                <a:solidFill>
                  <a:srgbClr val="d95034"/>
                </a:solidFill>
                <a:latin typeface="Calibri Light"/>
              </a:rPr>
              <a:t>1</a:t>
            </a:fld>
            <a:endParaRPr b="0" lang="de-DE" sz="2000" spc="-1" strike="noStrike">
              <a:latin typeface="Times New Roman"/>
            </a:endParaRPr>
          </a:p>
        </p:txBody>
      </p:sp>
      <p:sp>
        <p:nvSpPr>
          <p:cNvPr id="100" name="TextShape 2"/>
          <p:cNvSpPr txBox="1"/>
          <p:nvPr/>
        </p:nvSpPr>
        <p:spPr>
          <a:xfrm>
            <a:off x="0" y="593280"/>
            <a:ext cx="10934280" cy="76320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Industry Foundation Classes (IFC)</a:t>
            </a:r>
            <a:endParaRPr b="0" lang="fr-FR" sz="5000" spc="-1" strike="noStrike">
              <a:solidFill>
                <a:srgbClr val="000000"/>
              </a:solidFill>
              <a:latin typeface="Calibri"/>
            </a:endParaRPr>
          </a:p>
        </p:txBody>
      </p:sp>
      <p:sp>
        <p:nvSpPr>
          <p:cNvPr id="101" name="CustomShape 3"/>
          <p:cNvSpPr/>
          <p:nvPr/>
        </p:nvSpPr>
        <p:spPr>
          <a:xfrm>
            <a:off x="415440" y="1663200"/>
            <a:ext cx="11360520" cy="4428360"/>
          </a:xfrm>
          <a:prstGeom prst="rect">
            <a:avLst/>
          </a:prstGeom>
          <a:noFill/>
          <a:ln>
            <a:noFill/>
          </a:ln>
        </p:spPr>
        <p:style>
          <a:lnRef idx="0"/>
          <a:fillRef idx="0"/>
          <a:effectRef idx="0"/>
          <a:fontRef idx="minor"/>
        </p:style>
        <p:txBody>
          <a:bodyPr/>
          <a:p>
            <a:pPr>
              <a:lnSpc>
                <a:spcPct val="90000"/>
              </a:lnSpc>
              <a:spcBef>
                <a:spcPts val="1001"/>
              </a:spcBef>
            </a:pPr>
            <a:r>
              <a:rPr b="0" lang="de-DE" sz="2800" spc="-1" strike="noStrike">
                <a:solidFill>
                  <a:srgbClr val="000000"/>
                </a:solidFill>
                <a:latin typeface="Calibri"/>
              </a:rPr>
              <a:t>There exists a standard, but:</a:t>
            </a:r>
            <a:endParaRPr b="0" lang="de-DE" sz="2800" spc="-1" strike="noStrike">
              <a:latin typeface="Arial"/>
            </a:endParaRPr>
          </a:p>
          <a:p>
            <a:pPr marL="228600" indent="-228240">
              <a:lnSpc>
                <a:spcPct val="90000"/>
              </a:lnSpc>
              <a:spcBef>
                <a:spcPts val="1001"/>
              </a:spcBef>
              <a:buClr>
                <a:srgbClr val="005a9c"/>
              </a:buClr>
              <a:buFont typeface="Arial"/>
              <a:buChar char="-"/>
            </a:pPr>
            <a:r>
              <a:rPr b="0" lang="de-DE" sz="2800" spc="-1" strike="noStrike">
                <a:solidFill>
                  <a:srgbClr val="000000"/>
                </a:solidFill>
                <a:latin typeface="Calibri"/>
              </a:rPr>
              <a:t>not modular</a:t>
            </a:r>
            <a:endParaRPr b="0" lang="de-DE" sz="2800" spc="-1" strike="noStrike">
              <a:latin typeface="Arial"/>
            </a:endParaRPr>
          </a:p>
          <a:p>
            <a:pPr marL="228600" indent="-228240">
              <a:lnSpc>
                <a:spcPct val="90000"/>
              </a:lnSpc>
              <a:buClr>
                <a:srgbClr val="005a9c"/>
              </a:buClr>
              <a:buFont typeface="Arial"/>
              <a:buChar char="-"/>
            </a:pPr>
            <a:r>
              <a:rPr b="0" lang="de-DE" sz="2800" spc="-1" strike="noStrike">
                <a:solidFill>
                  <a:srgbClr val="000000"/>
                </a:solidFill>
                <a:latin typeface="Calibri"/>
              </a:rPr>
              <a:t>not extensible</a:t>
            </a:r>
            <a:endParaRPr b="0" lang="de-DE" sz="2800" spc="-1" strike="noStrike">
              <a:latin typeface="Arial"/>
            </a:endParaRPr>
          </a:p>
          <a:p>
            <a:pPr marL="228600" indent="-228240">
              <a:lnSpc>
                <a:spcPct val="90000"/>
              </a:lnSpc>
              <a:buClr>
                <a:srgbClr val="005a9c"/>
              </a:buClr>
              <a:buFont typeface="Arial"/>
              <a:buChar char="-"/>
            </a:pPr>
            <a:r>
              <a:rPr b="0" lang="de-DE" sz="2800" spc="-1" strike="noStrike">
                <a:solidFill>
                  <a:srgbClr val="000000"/>
                </a:solidFill>
                <a:latin typeface="Calibri"/>
              </a:rPr>
              <a:t>not simple enough to use</a:t>
            </a:r>
            <a:endParaRPr b="0" lang="de-DE" sz="2800" spc="-1" strike="noStrike">
              <a:latin typeface="Arial"/>
            </a:endParaRPr>
          </a:p>
          <a:p>
            <a:pPr marL="228600">
              <a:lnSpc>
                <a:spcPct val="90000"/>
              </a:lnSpc>
              <a:spcBef>
                <a:spcPts val="1001"/>
              </a:spcBef>
            </a:pPr>
            <a:endParaRPr b="0" lang="de-DE" sz="2800" spc="-1" strike="noStrike">
              <a:latin typeface="Arial"/>
            </a:endParaRPr>
          </a:p>
          <a:p>
            <a:pPr marL="228600" indent="-228240">
              <a:lnSpc>
                <a:spcPct val="90000"/>
              </a:lnSpc>
              <a:spcBef>
                <a:spcPts val="1001"/>
              </a:spcBef>
              <a:buClr>
                <a:srgbClr val="005a9c"/>
              </a:buClr>
              <a:buFont typeface="Arial"/>
              <a:buChar char="-"/>
            </a:pPr>
            <a:r>
              <a:rPr b="0" lang="de-DE" sz="2800" spc="-1" strike="noStrike">
                <a:solidFill>
                  <a:srgbClr val="000000"/>
                </a:solidFill>
                <a:latin typeface="Calibri"/>
              </a:rPr>
              <a:t>AND not Web-compliant !</a:t>
            </a:r>
            <a:endParaRPr b="0" lang="de-DE" sz="2800" spc="-1" strike="noStrike">
              <a:latin typeface="Arial"/>
            </a:endParaRPr>
          </a:p>
        </p:txBody>
      </p:sp>
      <p:pic>
        <p:nvPicPr>
          <p:cNvPr id="102" name="Google Shape;94;p18" descr=""/>
          <p:cNvPicPr/>
          <p:nvPr/>
        </p:nvPicPr>
        <p:blipFill>
          <a:blip r:embed="rId1"/>
          <a:stretch/>
        </p:blipFill>
        <p:spPr>
          <a:xfrm>
            <a:off x="5765760" y="1735200"/>
            <a:ext cx="4662000" cy="483120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OUTLINE</a:t>
            </a:r>
            <a:endParaRPr b="0" lang="fr-FR" sz="5000" spc="-1" strike="noStrike">
              <a:solidFill>
                <a:srgbClr val="000000"/>
              </a:solidFill>
              <a:latin typeface="Calibri"/>
            </a:endParaRPr>
          </a:p>
        </p:txBody>
      </p:sp>
      <p:sp>
        <p:nvSpPr>
          <p:cNvPr id="104" name="TextShape 2"/>
          <p:cNvSpPr txBox="1"/>
          <p:nvPr/>
        </p:nvSpPr>
        <p:spPr>
          <a:xfrm>
            <a:off x="248040" y="1825560"/>
            <a:ext cx="10515240" cy="4350960"/>
          </a:xfrm>
          <a:prstGeom prst="rect">
            <a:avLst/>
          </a:prstGeom>
          <a:noFill/>
          <a:ln>
            <a:noFill/>
          </a:ln>
        </p:spPr>
        <p:txBody>
          <a:bodyPr anchor="ctr">
            <a:normAutofit/>
          </a:bodyPr>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Who we are</a:t>
            </a:r>
            <a:endParaRPr b="0" lang="fr-FR" sz="2800" spc="-1" strike="noStrike">
              <a:solidFill>
                <a:srgbClr val="000000"/>
              </a:solidFill>
              <a:latin typeface="Calibri"/>
            </a:endParaRPr>
          </a:p>
          <a:p>
            <a:pPr marL="228600" indent="-228240">
              <a:lnSpc>
                <a:spcPct val="90000"/>
              </a:lnSpc>
              <a:buClr>
                <a:srgbClr val="005a9c"/>
              </a:buClr>
              <a:buFont typeface="Arial"/>
              <a:buChar char="•"/>
            </a:pPr>
            <a:r>
              <a:rPr b="0" lang="fr-FR" sz="2800" spc="-1" strike="noStrike">
                <a:solidFill>
                  <a:srgbClr val="000000"/>
                </a:solidFill>
                <a:latin typeface="Calibri"/>
              </a:rPr>
              <a:t>What is our mission</a:t>
            </a:r>
            <a:endParaRPr b="0" lang="fr-FR" sz="2800" spc="-1" strike="noStrike">
              <a:solidFill>
                <a:srgbClr val="000000"/>
              </a:solidFill>
              <a:latin typeface="Calibri"/>
            </a:endParaRPr>
          </a:p>
          <a:p>
            <a:pPr marL="228600" indent="-228240">
              <a:lnSpc>
                <a:spcPct val="90000"/>
              </a:lnSpc>
              <a:buClr>
                <a:srgbClr val="005a9c"/>
              </a:buClr>
              <a:buFont typeface="Arial"/>
              <a:buChar char="•"/>
            </a:pPr>
            <a:r>
              <a:rPr b="0" lang="fr-FR" sz="2800" spc="-1" strike="noStrike">
                <a:solidFill>
                  <a:srgbClr val="000000"/>
                </a:solidFill>
                <a:latin typeface="Calibri"/>
              </a:rPr>
              <a:t>What we produce</a:t>
            </a:r>
            <a:endParaRPr b="0" lang="fr-FR" sz="2800" spc="-1" strike="noStrike">
              <a:solidFill>
                <a:srgbClr val="000000"/>
              </a:solidFill>
              <a:latin typeface="Calibri"/>
            </a:endParaRPr>
          </a:p>
          <a:p>
            <a:pPr marL="228600" indent="-228240">
              <a:lnSpc>
                <a:spcPct val="90000"/>
              </a:lnSpc>
              <a:buClr>
                <a:srgbClr val="005a9c"/>
              </a:buClr>
              <a:buFont typeface="Arial"/>
              <a:buChar char="•"/>
            </a:pPr>
            <a:r>
              <a:rPr b="0" lang="fr-FR" sz="2800" spc="-1" strike="noStrike">
                <a:solidFill>
                  <a:srgbClr val="000000"/>
                </a:solidFill>
                <a:latin typeface="Calibri"/>
              </a:rPr>
              <a:t>Where we head at (and who supports us)</a:t>
            </a:r>
            <a:endParaRPr b="0" lang="fr-FR" sz="2800" spc="-1" strike="noStrike">
              <a:solidFill>
                <a:srgbClr val="000000"/>
              </a:solidFill>
              <a:latin typeface="Calibri"/>
            </a:endParaRPr>
          </a:p>
        </p:txBody>
      </p:sp>
      <p:sp>
        <p:nvSpPr>
          <p:cNvPr id="105" name="TextShape 3"/>
          <p:cNvSpPr txBox="1"/>
          <p:nvPr/>
        </p:nvSpPr>
        <p:spPr>
          <a:xfrm>
            <a:off x="11215800" y="311040"/>
            <a:ext cx="624600" cy="452520"/>
          </a:xfrm>
          <a:prstGeom prst="rect">
            <a:avLst/>
          </a:prstGeom>
          <a:noFill/>
          <a:ln>
            <a:noFill/>
          </a:ln>
        </p:spPr>
        <p:txBody>
          <a:bodyPr anchor="ctr"/>
          <a:p>
            <a:pPr algn="ctr">
              <a:lnSpc>
                <a:spcPct val="100000"/>
              </a:lnSpc>
            </a:pPr>
            <a:fld id="{6DACF33E-367A-4E02-8180-B9E276230E1A}" type="slidenum">
              <a:rPr b="1" lang="de-DE" sz="2000" spc="-1" strike="noStrike">
                <a:solidFill>
                  <a:srgbClr val="d95034"/>
                </a:solidFill>
                <a:latin typeface="Calibri Light"/>
              </a:rPr>
              <a:t>1</a:t>
            </a:fld>
            <a:endParaRPr b="0" lang="de-DE" sz="2000" spc="-1" strike="noStrike">
              <a:latin typeface="Times New Roman"/>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Picture 4" descr=""/>
          <p:cNvPicPr/>
          <p:nvPr/>
        </p:nvPicPr>
        <p:blipFill>
          <a:blip r:embed="rId1"/>
          <a:stretch/>
        </p:blipFill>
        <p:spPr>
          <a:xfrm>
            <a:off x="0" y="311040"/>
            <a:ext cx="10990440" cy="6537600"/>
          </a:xfrm>
          <a:prstGeom prst="rect">
            <a:avLst/>
          </a:prstGeom>
          <a:ln>
            <a:noFill/>
          </a:ln>
        </p:spPr>
      </p:pic>
      <p:sp>
        <p:nvSpPr>
          <p:cNvPr id="107" name="TextShape 1"/>
          <p:cNvSpPr txBox="1"/>
          <p:nvPr/>
        </p:nvSpPr>
        <p:spPr>
          <a:xfrm>
            <a:off x="11215800" y="311040"/>
            <a:ext cx="624600" cy="452520"/>
          </a:xfrm>
          <a:prstGeom prst="rect">
            <a:avLst/>
          </a:prstGeom>
          <a:noFill/>
          <a:ln>
            <a:noFill/>
          </a:ln>
        </p:spPr>
        <p:txBody>
          <a:bodyPr anchor="ctr"/>
          <a:p>
            <a:pPr algn="ctr">
              <a:lnSpc>
                <a:spcPct val="100000"/>
              </a:lnSpc>
            </a:pPr>
            <a:fld id="{9A1830FD-ACF4-4EE6-A7B8-3BF472583919}" type="slidenum">
              <a:rPr b="1" lang="de-DE" sz="2000" spc="-1" strike="noStrike">
                <a:solidFill>
                  <a:srgbClr val="d95034"/>
                </a:solidFill>
                <a:latin typeface="Calibri Light"/>
              </a:rPr>
              <a:t>1</a:t>
            </a:fld>
            <a:endParaRPr b="0" lang="de-DE" sz="2000" spc="-1" strike="noStrike">
              <a:latin typeface="Times New Roman"/>
            </a:endParaRPr>
          </a:p>
        </p:txBody>
      </p:sp>
      <p:sp>
        <p:nvSpPr>
          <p:cNvPr id="108" name="CustomShape 2"/>
          <p:cNvSpPr/>
          <p:nvPr/>
        </p:nvSpPr>
        <p:spPr>
          <a:xfrm>
            <a:off x="7762320" y="311040"/>
            <a:ext cx="4078080" cy="937080"/>
          </a:xfrm>
          <a:prstGeom prst="rect">
            <a:avLst/>
          </a:prstGeom>
          <a:solidFill>
            <a:srgbClr val="e6e6dd"/>
          </a:solidFill>
          <a:ln>
            <a:noFill/>
          </a:ln>
        </p:spPr>
        <p:style>
          <a:lnRef idx="0"/>
          <a:fillRef idx="0"/>
          <a:effectRef idx="0"/>
          <a:fontRef idx="minor"/>
        </p:style>
        <p:txBody>
          <a:bodyPr lIns="68400" rIns="68400" tIns="34200" bIns="34200"/>
          <a:p>
            <a:pPr algn="r">
              <a:lnSpc>
                <a:spcPct val="90000"/>
              </a:lnSpc>
              <a:spcBef>
                <a:spcPts val="799"/>
              </a:spcBef>
            </a:pPr>
            <a:r>
              <a:rPr b="0" lang="de-DE" sz="2000" spc="-1" strike="noStrike">
                <a:solidFill>
                  <a:srgbClr val="000000"/>
                </a:solidFill>
                <a:latin typeface="Calibri"/>
              </a:rPr>
              <a:t>started Dec. 2014</a:t>
            </a:r>
            <a:br/>
            <a:r>
              <a:rPr b="0" lang="de-DE" sz="2000" spc="-1" strike="noStrike">
                <a:solidFill>
                  <a:srgbClr val="000000"/>
                </a:solidFill>
                <a:latin typeface="Calibri"/>
              </a:rPr>
              <a:t>now 143 participants</a:t>
            </a:r>
            <a:br/>
            <a:r>
              <a:rPr b="0" lang="de-DE" sz="2000" spc="-1" strike="noStrike">
                <a:solidFill>
                  <a:srgbClr val="000000"/>
                </a:solidFill>
                <a:latin typeface="Calibri"/>
              </a:rPr>
              <a:t>18th biggest W3C CG</a:t>
            </a:r>
            <a:endParaRPr b="0" lang="de-DE" sz="2000" spc="-1" strike="noStrike">
              <a:latin typeface="Arial"/>
            </a:endParaRPr>
          </a:p>
        </p:txBody>
      </p:sp>
      <p:sp>
        <p:nvSpPr>
          <p:cNvPr id="109" name="TextShape 3"/>
          <p:cNvSpPr txBox="1"/>
          <p:nvPr/>
        </p:nvSpPr>
        <p:spPr>
          <a:xfrm>
            <a:off x="1669320" y="101160"/>
            <a:ext cx="926820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Who we are (2020)</a:t>
            </a:r>
            <a:endParaRPr b="0" lang="fr-FR" sz="5000" spc="-1" strike="noStrike">
              <a:solidFill>
                <a:srgbClr val="000000"/>
              </a:solidFill>
              <a:latin typeface="Calibri"/>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How we work</a:t>
            </a:r>
            <a:endParaRPr b="0" lang="fr-FR" sz="5000" spc="-1" strike="noStrike">
              <a:solidFill>
                <a:srgbClr val="000000"/>
              </a:solidFill>
              <a:latin typeface="Calibri"/>
            </a:endParaRPr>
          </a:p>
        </p:txBody>
      </p:sp>
      <p:sp>
        <p:nvSpPr>
          <p:cNvPr id="111" name="TextShape 2"/>
          <p:cNvSpPr txBox="1"/>
          <p:nvPr/>
        </p:nvSpPr>
        <p:spPr>
          <a:xfrm>
            <a:off x="248040" y="1825560"/>
            <a:ext cx="10515240" cy="4350960"/>
          </a:xfrm>
          <a:prstGeom prst="rect">
            <a:avLst/>
          </a:prstGeom>
          <a:noFill/>
          <a:ln>
            <a:noFill/>
          </a:ln>
        </p:spPr>
        <p:txBody>
          <a:bodyPr anchor="ctr">
            <a:normAutofit/>
          </a:bodyPr>
          <a:p>
            <a:pPr marL="228600" indent="-228240">
              <a:lnSpc>
                <a:spcPct val="90000"/>
              </a:lnSpc>
              <a:spcBef>
                <a:spcPts val="1001"/>
              </a:spcBef>
              <a:buClr>
                <a:srgbClr val="005a9c"/>
              </a:buClr>
              <a:buFont typeface="Arial"/>
              <a:buChar char="-"/>
            </a:pPr>
            <a:r>
              <a:rPr b="0" lang="fr-FR" sz="2800" spc="-1" strike="noStrike">
                <a:solidFill>
                  <a:srgbClr val="000000"/>
                </a:solidFill>
                <a:latin typeface="Calibri"/>
              </a:rPr>
              <a:t>Public mailing list</a:t>
            </a:r>
            <a:endParaRPr b="0" lang="fr-FR" sz="2800" spc="-1" strike="noStrike">
              <a:solidFill>
                <a:srgbClr val="000000"/>
              </a:solidFill>
              <a:latin typeface="Calibri"/>
            </a:endParaRPr>
          </a:p>
          <a:p>
            <a:pPr marL="228600" indent="-228240">
              <a:lnSpc>
                <a:spcPct val="90000"/>
              </a:lnSpc>
              <a:buClr>
                <a:srgbClr val="005a9c"/>
              </a:buClr>
              <a:buFont typeface="Arial"/>
              <a:buChar char="-"/>
            </a:pPr>
            <a:r>
              <a:rPr b="0" lang="fr-FR" sz="2800" spc="-1" strike="noStrike">
                <a:solidFill>
                  <a:srgbClr val="000000"/>
                </a:solidFill>
                <a:latin typeface="Calibri"/>
              </a:rPr>
              <a:t>Regular online calls (every 2 weeks), </a:t>
            </a:r>
            <a:r>
              <a:rPr b="0" lang="fr-FR" sz="2400" spc="-1" strike="noStrike">
                <a:solidFill>
                  <a:srgbClr val="000000"/>
                </a:solidFill>
                <a:latin typeface="Calibri"/>
              </a:rPr>
              <a:t>minutes public, joint note-taking</a:t>
            </a:r>
            <a:endParaRPr b="0" lang="fr-FR" sz="2400" spc="-1" strike="noStrike">
              <a:solidFill>
                <a:srgbClr val="000000"/>
              </a:solidFill>
              <a:latin typeface="Calibri"/>
            </a:endParaRPr>
          </a:p>
          <a:p>
            <a:pPr marL="228600" indent="-228240">
              <a:lnSpc>
                <a:spcPct val="90000"/>
              </a:lnSpc>
              <a:buClr>
                <a:srgbClr val="005a9c"/>
              </a:buClr>
              <a:buFont typeface="Arial"/>
              <a:buChar char="-"/>
            </a:pPr>
            <a:r>
              <a:rPr b="0" lang="fr-FR" sz="2800" spc="-1" strike="noStrike">
                <a:solidFill>
                  <a:srgbClr val="000000"/>
                </a:solidFill>
                <a:latin typeface="Calibri"/>
              </a:rPr>
              <a:t>Public GitHub organisation </a:t>
            </a:r>
            <a:r>
              <a:rPr b="0" lang="fr-FR" sz="2800" spc="-1" strike="noStrike" u="sng">
                <a:solidFill>
                  <a:srgbClr val="0563c1"/>
                </a:solidFill>
                <a:uFillTx/>
                <a:latin typeface="Calibri"/>
                <a:hlinkClick r:id="rId1"/>
              </a:rPr>
              <a:t>https://github.com/w3c-lbd-cg</a:t>
            </a:r>
            <a:r>
              <a:rPr b="0" lang="fr-FR" sz="2800" spc="-1" strike="noStrike">
                <a:solidFill>
                  <a:srgbClr val="000000"/>
                </a:solidFill>
                <a:latin typeface="Calibri"/>
              </a:rPr>
              <a:t> </a:t>
            </a:r>
            <a:endParaRPr b="0" lang="fr-FR" sz="2800" spc="-1" strike="noStrike">
              <a:solidFill>
                <a:srgbClr val="000000"/>
              </a:solidFill>
              <a:latin typeface="Calibri"/>
            </a:endParaRPr>
          </a:p>
          <a:p>
            <a:pPr marL="228600" indent="-228240">
              <a:lnSpc>
                <a:spcPct val="90000"/>
              </a:lnSpc>
              <a:buClr>
                <a:srgbClr val="005a9c"/>
              </a:buClr>
              <a:buFont typeface="Arial"/>
              <a:buChar char="-"/>
            </a:pPr>
            <a:r>
              <a:rPr b="0" lang="fr-FR" sz="2800" spc="-1" strike="noStrike">
                <a:solidFill>
                  <a:srgbClr val="000000"/>
                </a:solidFill>
                <a:latin typeface="Calibri"/>
              </a:rPr>
              <a:t>Laisons with other groups and initiatives : </a:t>
            </a:r>
            <a:br/>
            <a:r>
              <a:rPr b="0" lang="fr-FR" sz="2800" spc="-1" strike="noStrike">
                <a:solidFill>
                  <a:srgbClr val="000000"/>
                </a:solidFill>
                <a:latin typeface="Calibri"/>
              </a:rPr>
              <a:t>BuildingSMART, ETSI SmartM2M, OGC, AFNOR, CEN, ISO, RealEstateCore, AIOTI WG3, ASHRAE 223 Semantic Interoperability, Brick Schema, AACE International, German expert groups "BIM und Holzbau" ("BIM and wood") and "Stahlbauforum" ("Steel construction")</a:t>
            </a:r>
            <a:endParaRPr b="0" lang="fr-FR" sz="2800" spc="-1" strike="noStrike">
              <a:solidFill>
                <a:srgbClr val="000000"/>
              </a:solidFill>
              <a:latin typeface="Calibri"/>
            </a:endParaRPr>
          </a:p>
          <a:p>
            <a:pPr>
              <a:lnSpc>
                <a:spcPct val="90000"/>
              </a:lnSpc>
            </a:pPr>
            <a:endParaRPr b="0" lang="fr-FR" sz="2800" spc="-1" strike="noStrike">
              <a:solidFill>
                <a:srgbClr val="000000"/>
              </a:solidFill>
              <a:latin typeface="Calibri"/>
            </a:endParaRPr>
          </a:p>
          <a:p>
            <a:pPr>
              <a:lnSpc>
                <a:spcPct val="90000"/>
              </a:lnSpc>
            </a:pPr>
            <a:endParaRPr b="0" lang="fr-FR" sz="2800" spc="-1" strike="noStrike">
              <a:solidFill>
                <a:srgbClr val="000000"/>
              </a:solidFill>
              <a:latin typeface="Calibri"/>
            </a:endParaRPr>
          </a:p>
          <a:p>
            <a:pPr marL="228600" indent="-228240">
              <a:lnSpc>
                <a:spcPct val="90000"/>
              </a:lnSpc>
              <a:buClr>
                <a:srgbClr val="005a9c"/>
              </a:buClr>
              <a:buFont typeface="Arial"/>
              <a:buChar char="-"/>
            </a:pPr>
            <a:r>
              <a:rPr b="0" lang="fr-FR" sz="2800" spc="-1" strike="noStrike">
                <a:solidFill>
                  <a:srgbClr val="000000"/>
                </a:solidFill>
                <a:latin typeface="Calibri"/>
              </a:rPr>
              <a:t>W3C entrypoint: </a:t>
            </a:r>
            <a:r>
              <a:rPr b="0" lang="fr-FR" sz="2800" spc="-1" strike="noStrike" u="sng">
                <a:solidFill>
                  <a:srgbClr val="0563c1"/>
                </a:solidFill>
                <a:uFillTx/>
                <a:latin typeface="Calibri"/>
                <a:hlinkClick r:id="rId2"/>
              </a:rPr>
              <a:t>https://www.w3.org/community/lbd/</a:t>
            </a:r>
            <a:r>
              <a:rPr b="0" lang="fr-FR" sz="2800" spc="-1" strike="noStrike">
                <a:solidFill>
                  <a:srgbClr val="000000"/>
                </a:solidFill>
                <a:latin typeface="Calibri"/>
              </a:rPr>
              <a:t> </a:t>
            </a:r>
            <a:endParaRPr b="0" lang="fr-FR" sz="2800" spc="-1" strike="noStrike">
              <a:solidFill>
                <a:srgbClr val="000000"/>
              </a:solidFill>
              <a:latin typeface="Calibri"/>
            </a:endParaRPr>
          </a:p>
          <a:p>
            <a:pPr marL="228600" indent="-228240">
              <a:lnSpc>
                <a:spcPct val="90000"/>
              </a:lnSpc>
              <a:buClr>
                <a:srgbClr val="005a9c"/>
              </a:buClr>
              <a:buFont typeface="Arial"/>
              <a:buChar char="-"/>
            </a:pPr>
            <a:r>
              <a:rPr b="0" lang="fr-FR" sz="2800" spc="-1" strike="noStrike">
                <a:solidFill>
                  <a:srgbClr val="000000"/>
                </a:solidFill>
                <a:latin typeface="Calibri"/>
              </a:rPr>
              <a:t>Group entrypoint: </a:t>
            </a:r>
            <a:r>
              <a:rPr b="0" lang="fr-FR" sz="2800" spc="-1" strike="noStrike" u="sng">
                <a:solidFill>
                  <a:srgbClr val="0563c1"/>
                </a:solidFill>
                <a:uFillTx/>
                <a:latin typeface="Calibri"/>
                <a:ea typeface="Calibri"/>
                <a:hlinkClick r:id="rId3"/>
              </a:rPr>
              <a:t>https</a:t>
            </a:r>
            <a:r>
              <a:rPr b="0" lang="fr-FR" sz="2800" spc="-1" strike="noStrike" u="sng">
                <a:solidFill>
                  <a:srgbClr val="0563c1"/>
                </a:solidFill>
                <a:uFillTx/>
                <a:latin typeface="Calibri"/>
                <a:ea typeface="Calibri"/>
                <a:hlinkClick r:id="rId4"/>
              </a:rPr>
              <a:t>://</a:t>
            </a:r>
            <a:r>
              <a:rPr b="0" lang="fr-FR" sz="2800" spc="-1" strike="noStrike" u="sng">
                <a:solidFill>
                  <a:srgbClr val="0563c1"/>
                </a:solidFill>
                <a:uFillTx/>
                <a:latin typeface="Calibri"/>
                <a:ea typeface="Calibri"/>
                <a:hlinkClick r:id="rId5"/>
              </a:rPr>
              <a:t>w3c-lbd-cg.github.io/lbd</a:t>
            </a:r>
            <a:r>
              <a:rPr b="0" lang="fr-FR" sz="2800" spc="-1" strike="noStrike">
                <a:solidFill>
                  <a:srgbClr val="000000"/>
                </a:solidFill>
                <a:latin typeface="Calibri"/>
                <a:ea typeface="Calibri"/>
              </a:rPr>
              <a:t> </a:t>
            </a:r>
            <a:endParaRPr b="0" lang="fr-FR" sz="2800" spc="-1" strike="noStrike">
              <a:solidFill>
                <a:srgbClr val="000000"/>
              </a:solidFill>
              <a:latin typeface="Calibri"/>
            </a:endParaRPr>
          </a:p>
        </p:txBody>
      </p:sp>
      <p:sp>
        <p:nvSpPr>
          <p:cNvPr id="112" name="TextShape 3"/>
          <p:cNvSpPr txBox="1"/>
          <p:nvPr/>
        </p:nvSpPr>
        <p:spPr>
          <a:xfrm>
            <a:off x="11215800" y="311040"/>
            <a:ext cx="624600" cy="452520"/>
          </a:xfrm>
          <a:prstGeom prst="rect">
            <a:avLst/>
          </a:prstGeom>
          <a:noFill/>
          <a:ln>
            <a:noFill/>
          </a:ln>
        </p:spPr>
        <p:txBody>
          <a:bodyPr anchor="ctr"/>
          <a:p>
            <a:pPr algn="ctr">
              <a:lnSpc>
                <a:spcPct val="100000"/>
              </a:lnSpc>
            </a:pPr>
            <a:fld id="{50DB5495-3401-43E3-9520-2E9B6579C403}" type="slidenum">
              <a:rPr b="1" lang="de-DE" sz="2000" spc="-1" strike="noStrike">
                <a:solidFill>
                  <a:srgbClr val="d95034"/>
                </a:solidFill>
                <a:latin typeface="Calibri Light"/>
              </a:rPr>
              <a:t>1</a:t>
            </a:fld>
            <a:endParaRPr b="0" lang="de-DE" sz="2000" spc="-1" strike="noStrike">
              <a:latin typeface="Times New Roman"/>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248040" y="320760"/>
            <a:ext cx="10515240" cy="1325160"/>
          </a:xfrm>
          <a:prstGeom prst="rect">
            <a:avLst/>
          </a:prstGeom>
          <a:noFill/>
          <a:ln>
            <a:noFill/>
          </a:ln>
        </p:spPr>
        <p:txBody>
          <a:bodyPr anchor="ctr"/>
          <a:p>
            <a:pPr algn="ctr">
              <a:lnSpc>
                <a:spcPct val="90000"/>
              </a:lnSpc>
            </a:pPr>
            <a:r>
              <a:rPr b="1" lang="fr-FR" sz="5000" spc="-1" strike="noStrike" cap="all">
                <a:solidFill>
                  <a:srgbClr val="0d5ea2"/>
                </a:solidFill>
                <a:latin typeface="Calibri Light"/>
              </a:rPr>
              <a:t>WHAT IS OUR MISSION</a:t>
            </a:r>
            <a:endParaRPr b="0" lang="fr-FR" sz="5000" spc="-1" strike="noStrike">
              <a:solidFill>
                <a:srgbClr val="000000"/>
              </a:solidFill>
              <a:latin typeface="Calibri"/>
            </a:endParaRPr>
          </a:p>
        </p:txBody>
      </p:sp>
      <p:sp>
        <p:nvSpPr>
          <p:cNvPr id="114" name="TextShape 2"/>
          <p:cNvSpPr txBox="1"/>
          <p:nvPr/>
        </p:nvSpPr>
        <p:spPr>
          <a:xfrm>
            <a:off x="248040" y="1825560"/>
            <a:ext cx="10515240" cy="4350960"/>
          </a:xfrm>
          <a:prstGeom prst="rect">
            <a:avLst/>
          </a:prstGeom>
          <a:noFill/>
          <a:ln>
            <a:noFill/>
          </a:ln>
        </p:spPr>
        <p:txBody>
          <a:bodyPr anchor="ctr">
            <a:normAutofit/>
          </a:bodyPr>
          <a:p>
            <a:pPr>
              <a:lnSpc>
                <a:spcPct val="90000"/>
              </a:lnSpc>
              <a:spcBef>
                <a:spcPts val="1001"/>
              </a:spcBef>
            </a:pPr>
            <a:r>
              <a:rPr b="0" lang="fr-FR" sz="2800" spc="-1" strike="noStrike">
                <a:solidFill>
                  <a:srgbClr val="000000"/>
                </a:solidFill>
                <a:latin typeface="Calibri"/>
              </a:rPr>
              <a:t>Bring together experts in the area of Building Information Modeling (BIM), who are working to address the challenge of managing the huge amount of data that is generated across the building life cycle.</a:t>
            </a:r>
            <a:endParaRPr b="0" lang="fr-FR" sz="2800" spc="-1" strike="noStrike">
              <a:solidFill>
                <a:srgbClr val="000000"/>
              </a:solidFill>
              <a:latin typeface="Calibri"/>
            </a:endParaRPr>
          </a:p>
          <a:p>
            <a:pPr>
              <a:lnSpc>
                <a:spcPct val="90000"/>
              </a:lnSpc>
              <a:spcBef>
                <a:spcPts val="1001"/>
              </a:spcBef>
            </a:pPr>
            <a:endParaRPr b="0" lang="fr-FR" sz="2800" spc="-1" strike="noStrike">
              <a:solidFill>
                <a:srgbClr val="000000"/>
              </a:solidFill>
              <a:latin typeface="Calibri"/>
            </a:endParaRPr>
          </a:p>
          <a:p>
            <a:pPr>
              <a:lnSpc>
                <a:spcPct val="90000"/>
              </a:lnSpc>
              <a:spcBef>
                <a:spcPts val="1001"/>
              </a:spcBef>
            </a:pPr>
            <a:r>
              <a:rPr b="0" lang="fr-FR" sz="2800" spc="-1" strike="noStrike">
                <a:solidFill>
                  <a:srgbClr val="000000"/>
                </a:solidFill>
                <a:latin typeface="Calibri"/>
              </a:rPr>
              <a:t>We want to provide a forum for bringing together researchers and practitioners who are working on advancing the field.</a:t>
            </a:r>
            <a:endParaRPr b="0" lang="fr-FR" sz="2800" spc="-1" strike="noStrike">
              <a:solidFill>
                <a:srgbClr val="000000"/>
              </a:solidFill>
              <a:latin typeface="Calibri"/>
            </a:endParaRPr>
          </a:p>
        </p:txBody>
      </p:sp>
      <p:sp>
        <p:nvSpPr>
          <p:cNvPr id="115" name="TextShape 3"/>
          <p:cNvSpPr txBox="1"/>
          <p:nvPr/>
        </p:nvSpPr>
        <p:spPr>
          <a:xfrm>
            <a:off x="11215800" y="311040"/>
            <a:ext cx="624600" cy="452520"/>
          </a:xfrm>
          <a:prstGeom prst="rect">
            <a:avLst/>
          </a:prstGeom>
          <a:noFill/>
          <a:ln>
            <a:noFill/>
          </a:ln>
        </p:spPr>
        <p:txBody>
          <a:bodyPr anchor="ctr"/>
          <a:p>
            <a:pPr algn="ctr">
              <a:lnSpc>
                <a:spcPct val="100000"/>
              </a:lnSpc>
            </a:pPr>
            <a:fld id="{75F424E7-8231-498E-836F-0AB74B14BFBA}" type="slidenum">
              <a:rPr b="1" lang="de-DE" sz="2000" spc="-1" strike="noStrike">
                <a:solidFill>
                  <a:srgbClr val="d95034"/>
                </a:solidFill>
                <a:latin typeface="Calibri Light"/>
              </a:rPr>
              <a:t>1</a:t>
            </a:fld>
            <a:endParaRPr b="0" lang="de-DE" sz="2000" spc="-1" strike="noStrike">
              <a:latin typeface="Times New Roman"/>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tpac2018</Template>
  <TotalTime>0</TotalTime>
  <Application>LibreOffice/6.0.7.3$Windows_X86_64 LibreOffice_project/dc89aa7a9eabfd848af146d5086077aeed2ae4a5</Application>
  <Words>1804</Words>
  <Paragraphs>319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2020-10-09T18:41:24Z</dcterms:created>
  <dc:creator/>
  <dc:description/>
  <dc:language>de-DE</dc:language>
  <cp:lastModifiedBy/>
  <cp:revision>1</cp:revision>
  <dc:subject/>
  <dc:title>Alignments and Links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16</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39</vt:i4>
  </property>
</Properties>
</file>